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72"/>
  </p:notesMasterIdLst>
  <p:handoutMasterIdLst>
    <p:handoutMasterId r:id="rId73"/>
  </p:handoutMasterIdLst>
  <p:sldIdLst>
    <p:sldId id="316" r:id="rId2"/>
    <p:sldId id="341" r:id="rId3"/>
    <p:sldId id="314" r:id="rId4"/>
    <p:sldId id="257" r:id="rId5"/>
    <p:sldId id="362" r:id="rId6"/>
    <p:sldId id="363" r:id="rId7"/>
    <p:sldId id="364" r:id="rId8"/>
    <p:sldId id="365" r:id="rId9"/>
    <p:sldId id="366" r:id="rId10"/>
    <p:sldId id="367" r:id="rId11"/>
    <p:sldId id="313" r:id="rId12"/>
    <p:sldId id="260" r:id="rId13"/>
    <p:sldId id="266" r:id="rId14"/>
    <p:sldId id="258" r:id="rId15"/>
    <p:sldId id="368" r:id="rId16"/>
    <p:sldId id="319" r:id="rId17"/>
    <p:sldId id="318" r:id="rId18"/>
    <p:sldId id="320" r:id="rId19"/>
    <p:sldId id="321" r:id="rId20"/>
    <p:sldId id="322" r:id="rId21"/>
    <p:sldId id="323" r:id="rId22"/>
    <p:sldId id="324" r:id="rId23"/>
    <p:sldId id="355" r:id="rId24"/>
    <p:sldId id="358" r:id="rId25"/>
    <p:sldId id="359" r:id="rId26"/>
    <p:sldId id="325" r:id="rId27"/>
    <p:sldId id="326" r:id="rId28"/>
    <p:sldId id="327" r:id="rId29"/>
    <p:sldId id="382" r:id="rId30"/>
    <p:sldId id="383" r:id="rId31"/>
    <p:sldId id="328" r:id="rId32"/>
    <p:sldId id="330" r:id="rId33"/>
    <p:sldId id="331" r:id="rId34"/>
    <p:sldId id="384" r:id="rId35"/>
    <p:sldId id="334" r:id="rId36"/>
    <p:sldId id="385" r:id="rId37"/>
    <p:sldId id="333" r:id="rId38"/>
    <p:sldId id="386" r:id="rId39"/>
    <p:sldId id="387" r:id="rId40"/>
    <p:sldId id="369" r:id="rId41"/>
    <p:sldId id="372" r:id="rId42"/>
    <p:sldId id="373" r:id="rId43"/>
    <p:sldId id="370" r:id="rId44"/>
    <p:sldId id="374" r:id="rId45"/>
    <p:sldId id="375" r:id="rId46"/>
    <p:sldId id="376" r:id="rId47"/>
    <p:sldId id="377" r:id="rId48"/>
    <p:sldId id="371" r:id="rId49"/>
    <p:sldId id="378" r:id="rId50"/>
    <p:sldId id="335" r:id="rId51"/>
    <p:sldId id="379" r:id="rId52"/>
    <p:sldId id="380" r:id="rId53"/>
    <p:sldId id="381" r:id="rId54"/>
    <p:sldId id="315" r:id="rId55"/>
    <p:sldId id="354" r:id="rId56"/>
    <p:sldId id="338" r:id="rId57"/>
    <p:sldId id="339" r:id="rId58"/>
    <p:sldId id="340" r:id="rId59"/>
    <p:sldId id="347" r:id="rId60"/>
    <p:sldId id="348" r:id="rId61"/>
    <p:sldId id="350" r:id="rId62"/>
    <p:sldId id="349" r:id="rId63"/>
    <p:sldId id="351" r:id="rId64"/>
    <p:sldId id="352" r:id="rId65"/>
    <p:sldId id="342" r:id="rId66"/>
    <p:sldId id="343" r:id="rId67"/>
    <p:sldId id="344" r:id="rId68"/>
    <p:sldId id="346" r:id="rId69"/>
    <p:sldId id="345" r:id="rId70"/>
    <p:sldId id="361" r:id="rId7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ambria Math" panose="02040503050406030204" pitchFamily="18" charset="0"/>
      <p:regular r:id="rId79"/>
    </p:embeddedFont>
    <p:embeddedFont>
      <p:font typeface="Krona One" panose="020B0604020202020204" charset="0"/>
      <p:regular r:id="rId80"/>
    </p:embeddedFont>
    <p:embeddedFont>
      <p:font typeface="Lato" panose="020F0502020204030203" pitchFamily="34" charset="0"/>
      <p:regular r:id="rId81"/>
      <p:bold r:id="rId82"/>
      <p:italic r:id="rId83"/>
      <p:boldItalic r:id="rId84"/>
    </p:embeddedFont>
    <p:embeddedFont>
      <p:font typeface="Montserrat" panose="00000500000000000000" pitchFamily="2" charset="0"/>
      <p:regular r:id="rId85"/>
      <p:bold r:id="rId86"/>
      <p:italic r:id="rId87"/>
      <p:boldItalic r:id="rId88"/>
    </p:embeddedFont>
    <p:embeddedFont>
      <p:font typeface="Open Sans" panose="020B0606030504020204" pitchFamily="34" charset="0"/>
      <p:regular r:id="rId89"/>
      <p:bold r:id="rId90"/>
      <p:italic r:id="rId91"/>
      <p:boldItalic r:id="rId92"/>
    </p:embeddedFont>
    <p:embeddedFont>
      <p:font typeface="Roboto" panose="02000000000000000000" pitchFamily="2" charset="0"/>
      <p:regular r:id="rId93"/>
      <p:bold r:id="rId94"/>
      <p:italic r:id="rId95"/>
      <p:boldItalic r:id="rId96"/>
    </p:embeddedFont>
    <p:embeddedFont>
      <p:font typeface="Roboto Light" panose="02000000000000000000" pitchFamily="2" charset="0"/>
      <p:regular r:id="rId97"/>
      <p:italic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A634D40-34EA-43B1-8EE8-C10DACA4529D}">
          <p14:sldIdLst>
            <p14:sldId id="316"/>
            <p14:sldId id="341"/>
          </p14:sldIdLst>
        </p14:section>
        <p14:section name="Latar Belakang" id="{B19667DB-7B53-4EDB-A0C4-35341CEBBC5E}">
          <p14:sldIdLst>
            <p14:sldId id="314"/>
            <p14:sldId id="257"/>
            <p14:sldId id="362"/>
            <p14:sldId id="363"/>
            <p14:sldId id="364"/>
            <p14:sldId id="365"/>
            <p14:sldId id="366"/>
          </p14:sldIdLst>
        </p14:section>
        <p14:section name="Tujuan Penelitian" id="{CD72A453-90CD-401C-8FB6-06B47127020E}">
          <p14:sldIdLst>
            <p14:sldId id="367"/>
            <p14:sldId id="313"/>
          </p14:sldIdLst>
        </p14:section>
        <p14:section name="Metode Penelitian" id="{71FA0C85-26A7-44AE-AADC-1FAC0330D06E}">
          <p14:sldIdLst>
            <p14:sldId id="260"/>
            <p14:sldId id="266"/>
            <p14:sldId id="258"/>
            <p14:sldId id="368"/>
            <p14:sldId id="319"/>
            <p14:sldId id="318"/>
          </p14:sldIdLst>
        </p14:section>
        <p14:section name="Hasil&amp;Pembahasan" id="{CC40AC9E-6251-4346-9067-300E66EE574E}">
          <p14:sldIdLst>
            <p14:sldId id="320"/>
            <p14:sldId id="321"/>
            <p14:sldId id="322"/>
            <p14:sldId id="323"/>
            <p14:sldId id="324"/>
            <p14:sldId id="355"/>
            <p14:sldId id="358"/>
            <p14:sldId id="359"/>
            <p14:sldId id="325"/>
            <p14:sldId id="326"/>
            <p14:sldId id="327"/>
            <p14:sldId id="382"/>
            <p14:sldId id="383"/>
            <p14:sldId id="328"/>
            <p14:sldId id="330"/>
            <p14:sldId id="331"/>
            <p14:sldId id="384"/>
            <p14:sldId id="334"/>
            <p14:sldId id="385"/>
            <p14:sldId id="333"/>
            <p14:sldId id="386"/>
            <p14:sldId id="387"/>
            <p14:sldId id="369"/>
            <p14:sldId id="372"/>
            <p14:sldId id="373"/>
            <p14:sldId id="370"/>
            <p14:sldId id="374"/>
            <p14:sldId id="375"/>
            <p14:sldId id="376"/>
            <p14:sldId id="377"/>
            <p14:sldId id="371"/>
            <p14:sldId id="378"/>
          </p14:sldIdLst>
        </p14:section>
        <p14:section name="Kesimpulan Dan Saran" id="{7ED7C5B6-A197-4DE9-931F-8D667F32FD9A}">
          <p14:sldIdLst>
            <p14:sldId id="335"/>
            <p14:sldId id="379"/>
            <p14:sldId id="380"/>
            <p14:sldId id="381"/>
            <p14:sldId id="315"/>
          </p14:sldIdLst>
        </p14:section>
        <p14:section name="Tambahan" id="{FB94D77A-D04C-409B-9DE3-54C140045DF6}">
          <p14:sldIdLst>
            <p14:sldId id="354"/>
            <p14:sldId id="338"/>
            <p14:sldId id="339"/>
            <p14:sldId id="340"/>
            <p14:sldId id="347"/>
            <p14:sldId id="348"/>
            <p14:sldId id="350"/>
            <p14:sldId id="349"/>
            <p14:sldId id="351"/>
            <p14:sldId id="352"/>
          </p14:sldIdLst>
        </p14:section>
        <p14:section name="Penelitian Terkait" id="{E646F2B9-7068-4B57-98BB-99F1C088B21C}">
          <p14:sldIdLst>
            <p14:sldId id="342"/>
            <p14:sldId id="343"/>
          </p14:sldIdLst>
        </p14:section>
        <p14:section name="Rancangan Antarmuka" id="{B331DAC3-FF75-40B0-99D6-87C92ACEFC5D}">
          <p14:sldIdLst>
            <p14:sldId id="344"/>
            <p14:sldId id="346"/>
            <p14:sldId id="345"/>
            <p14:sldId id="3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F1B429-4373-42C9-932E-DE821A6B83B3}">
  <a:tblStyle styleId="{7BF1B429-4373-42C9-932E-DE821A6B83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82807" autoAdjust="0"/>
  </p:normalViewPr>
  <p:slideViewPr>
    <p:cSldViewPr snapToGrid="0">
      <p:cViewPr varScale="1">
        <p:scale>
          <a:sx n="81" d="100"/>
          <a:sy n="81" d="100"/>
        </p:scale>
        <p:origin x="696" y="6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17.fntdata"/><Relationship Id="rId95" Type="http://schemas.openxmlformats.org/officeDocument/2006/relationships/font" Target="fonts/font2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font" Target="fonts/font18.fntdata"/><Relationship Id="rId96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font" Target="fonts/font21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97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4.fntdata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93" Type="http://schemas.openxmlformats.org/officeDocument/2006/relationships/font" Target="fonts/font20.fntdata"/><Relationship Id="rId98" Type="http://schemas.openxmlformats.org/officeDocument/2006/relationships/font" Target="fonts/font25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15BFB1-637D-0A4E-5819-37DC8DC68C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F8744-70BE-6DE8-1C6B-0D6872B25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5F0AA-936C-43CF-829E-9A59AF833650}" type="datetimeFigureOut">
              <a:rPr lang="en-ID" smtClean="0"/>
              <a:t>08/07/2023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3B3FD-98CE-C30E-5E18-4387491632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E553E-E0C8-A664-7A4B-B8B678D8EA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E0199-F950-4EE2-8E7C-8CC9910C00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0482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4b65433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4b65433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4749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116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173b0b496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173b0b496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999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Kerangka</a:t>
            </a:r>
            <a:r>
              <a:rPr lang="en-ID" dirty="0"/>
              <a:t> </a:t>
            </a:r>
            <a:r>
              <a:rPr lang="en-ID" dirty="0" err="1"/>
              <a:t>pikir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dijelaskan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pengumpulan</a:t>
            </a:r>
            <a:r>
              <a:rPr lang="en-ID" dirty="0"/>
              <a:t> data dan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sistem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505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9607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8331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016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PIC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self-assessment /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mandiri</a:t>
            </a:r>
            <a:r>
              <a:rPr lang="en-ID" dirty="0"/>
              <a:t> pada LKE.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mengajukan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diperlukan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</a:t>
            </a:r>
            <a:r>
              <a:rPr lang="en-ID" dirty="0" err="1"/>
              <a:t>terlebih</a:t>
            </a:r>
            <a:r>
              <a:rPr lang="en-ID" dirty="0"/>
              <a:t> </a:t>
            </a:r>
            <a:r>
              <a:rPr lang="en-ID" dirty="0" err="1"/>
              <a:t>dahulu</a:t>
            </a:r>
            <a:r>
              <a:rPr lang="en-ID" dirty="0"/>
              <a:t> di </a:t>
            </a:r>
            <a:r>
              <a:rPr lang="en-ID" dirty="0" err="1"/>
              <a:t>provinsi</a:t>
            </a:r>
            <a:r>
              <a:rPr lang="en-ID" dirty="0"/>
              <a:t>, </a:t>
            </a:r>
            <a:r>
              <a:rPr lang="en-ID" dirty="0" err="1"/>
              <a:t>sedangkan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</a:t>
            </a:r>
            <a:r>
              <a:rPr lang="en-ID" dirty="0" err="1"/>
              <a:t>dievaluasi</a:t>
            </a:r>
            <a:r>
              <a:rPr lang="en-ID" dirty="0"/>
              <a:t> oleh TPI.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Evaluator </a:t>
            </a:r>
            <a:r>
              <a:rPr lang="en-ID" dirty="0" err="1"/>
              <a:t>provinsi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LKE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diajukan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dibawahnya</a:t>
            </a:r>
            <a:r>
              <a:rPr lang="en-ID" dirty="0"/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 err="1"/>
              <a:t>Apabila</a:t>
            </a:r>
            <a:r>
              <a:rPr lang="en-ID" dirty="0"/>
              <a:t> LKE </a:t>
            </a:r>
            <a:r>
              <a:rPr lang="en-ID" dirty="0" err="1"/>
              <a:t>disetujui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ditandatangani</a:t>
            </a:r>
            <a:r>
              <a:rPr lang="en-ID" dirty="0"/>
              <a:t> oleh </a:t>
            </a:r>
            <a:r>
              <a:rPr lang="en-ID" dirty="0" err="1"/>
              <a:t>kepala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.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LKE </a:t>
            </a:r>
            <a:r>
              <a:rPr lang="en-ID" dirty="0" err="1"/>
              <a:t>ditolak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 dan </a:t>
            </a:r>
            <a:r>
              <a:rPr lang="en-ID" dirty="0" err="1"/>
              <a:t>pembinaan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Tim </a:t>
            </a:r>
            <a:r>
              <a:rPr lang="en-ID" dirty="0" err="1"/>
              <a:t>Penilai</a:t>
            </a:r>
            <a:r>
              <a:rPr lang="en-ID" dirty="0"/>
              <a:t> Internal (TPI) </a:t>
            </a:r>
            <a:r>
              <a:rPr lang="en-ID" dirty="0" err="1"/>
              <a:t>inspektorat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yang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/ desk-evaluation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LKE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disetujui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1, </a:t>
            </a:r>
            <a:r>
              <a:rPr lang="en-ID" dirty="0" err="1"/>
              <a:t>maka</a:t>
            </a:r>
            <a:r>
              <a:rPr lang="en-ID" dirty="0"/>
              <a:t> LKE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dikembalikan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 Hasil </a:t>
            </a:r>
            <a:r>
              <a:rPr lang="en-ID" dirty="0" err="1"/>
              <a:t>Evaluasi</a:t>
            </a:r>
            <a:r>
              <a:rPr lang="en-ID" dirty="0"/>
              <a:t>(LHE).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pada </a:t>
            </a:r>
            <a:r>
              <a:rPr lang="en-ID" dirty="0" err="1"/>
              <a:t>tahap</a:t>
            </a:r>
            <a:r>
              <a:rPr lang="en-ID" dirty="0"/>
              <a:t> 2, TPI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persetujuan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LKE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Jika LKE </a:t>
            </a:r>
            <a:r>
              <a:rPr lang="en-ID" dirty="0" err="1"/>
              <a:t>disetujui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TPI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KemenPanRB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kepala</a:t>
            </a:r>
            <a:r>
              <a:rPr lang="en-ID" dirty="0"/>
              <a:t> BPS RI.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LKE </a:t>
            </a:r>
            <a:r>
              <a:rPr lang="en-ID" dirty="0" err="1"/>
              <a:t>ditolak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 dan </a:t>
            </a:r>
            <a:r>
              <a:rPr lang="en-ID" dirty="0" err="1"/>
              <a:t>pembinaan</a:t>
            </a:r>
            <a:r>
              <a:rPr lang="en-ID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2646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4b65433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4b65433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0705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Fishbone: 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metode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menguraikan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penyebab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suatu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permasalahan</a:t>
            </a: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, </a:t>
            </a:r>
            <a:r>
              <a:rPr lang="en-ID" dirty="0" err="1"/>
              <a:t>didapatkan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yang </a:t>
            </a:r>
            <a:r>
              <a:rPr lang="en-ID" dirty="0" err="1"/>
              <a:t>menyebabkan</a:t>
            </a:r>
            <a:r>
              <a:rPr lang="en-ID" dirty="0"/>
              <a:t> proses </a:t>
            </a:r>
            <a:r>
              <a:rPr lang="en-ID" dirty="0" err="1"/>
              <a:t>evaluasi</a:t>
            </a:r>
            <a:r>
              <a:rPr lang="en-ID" dirty="0"/>
              <a:t> zona </a:t>
            </a:r>
            <a:r>
              <a:rPr lang="en-ID" dirty="0" err="1"/>
              <a:t>integritas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ilaksanakan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pedoman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 dan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optimal. </a:t>
            </a:r>
            <a:r>
              <a:rPr lang="en-ID" dirty="0" err="1"/>
              <a:t>Permasalahan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diklasifikasikan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tiga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meliputi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, </a:t>
            </a:r>
            <a:r>
              <a:rPr lang="en-ID" dirty="0" err="1"/>
              <a:t>aplikasi</a:t>
            </a:r>
            <a:r>
              <a:rPr lang="en-ID" dirty="0"/>
              <a:t>, dan proses. Gambaran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dituangkan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diagram </a:t>
            </a:r>
            <a:r>
              <a:rPr lang="en-ID" dirty="0" err="1"/>
              <a:t>ishikawa</a:t>
            </a:r>
            <a:r>
              <a:rPr lang="en-ID" dirty="0"/>
              <a:t>/fishbone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dilihat</a:t>
            </a:r>
            <a:r>
              <a:rPr lang="en-ID" dirty="0"/>
              <a:t> pada Gambar 7</a:t>
            </a:r>
          </a:p>
        </p:txBody>
      </p:sp>
    </p:spTree>
    <p:extLst>
      <p:ext uri="{BB962C8B-B14F-4D97-AF65-F5344CB8AC3E}">
        <p14:creationId xmlns:p14="http://schemas.microsoft.com/office/powerpoint/2010/main" val="4031789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Performance-&gt; </a:t>
            </a:r>
            <a:r>
              <a:rPr lang="en-US" dirty="0" err="1"/>
              <a:t>mempercepat</a:t>
            </a:r>
            <a:r>
              <a:rPr lang="en-US" dirty="0"/>
              <a:t> </a:t>
            </a:r>
            <a:r>
              <a:rPr lang="en-US" dirty="0" err="1"/>
              <a:t>probis</a:t>
            </a:r>
            <a:r>
              <a:rPr lang="en-US" dirty="0"/>
              <a:t> </a:t>
            </a:r>
            <a:r>
              <a:rPr lang="en-US" dirty="0" err="1"/>
              <a:t>evaluasi</a:t>
            </a:r>
            <a:r>
              <a:rPr lang="en-US" dirty="0"/>
              <a:t> ZI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Information-&gt;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informatif</a:t>
            </a:r>
            <a:r>
              <a:rPr lang="en-US" dirty="0"/>
              <a:t> dan </a:t>
            </a:r>
            <a:r>
              <a:rPr lang="en-US" dirty="0" err="1"/>
              <a:t>disajikan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realtime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Control-&gt;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i="1" dirty="0"/>
              <a:t>authorization </a:t>
            </a:r>
            <a:r>
              <a:rPr lang="en-US" i="0" dirty="0"/>
              <a:t>dan </a:t>
            </a:r>
            <a:r>
              <a:rPr lang="en-US" i="1" dirty="0"/>
              <a:t>authenticate</a:t>
            </a:r>
            <a:endParaRPr lang="en-US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/>
              <a:t>Efficiency-&gt; </a:t>
            </a:r>
            <a:r>
              <a:rPr lang="en-US" i="0" dirty="0" err="1"/>
              <a:t>sistem</a:t>
            </a:r>
            <a:r>
              <a:rPr lang="en-US" i="0" dirty="0"/>
              <a:t> </a:t>
            </a:r>
            <a:r>
              <a:rPr lang="en-US" i="0" dirty="0" err="1"/>
              <a:t>sudah</a:t>
            </a:r>
            <a:r>
              <a:rPr lang="en-US" i="0" dirty="0"/>
              <a:t> </a:t>
            </a:r>
            <a:r>
              <a:rPr lang="en-US" i="0" dirty="0" err="1"/>
              <a:t>terintegrasi</a:t>
            </a:r>
            <a:r>
              <a:rPr lang="en-US" i="0" dirty="0"/>
              <a:t> </a:t>
            </a:r>
            <a:r>
              <a:rPr lang="en-US" i="0" dirty="0" err="1"/>
              <a:t>satu</a:t>
            </a:r>
            <a:r>
              <a:rPr lang="en-US" i="0" dirty="0"/>
              <a:t> </a:t>
            </a:r>
            <a:r>
              <a:rPr lang="en-US" i="0" dirty="0" err="1"/>
              <a:t>dengan</a:t>
            </a:r>
            <a:r>
              <a:rPr lang="en-US" i="0" dirty="0"/>
              <a:t> </a:t>
            </a:r>
            <a:r>
              <a:rPr lang="en-US" i="0" dirty="0" err="1"/>
              <a:t>lainnya</a:t>
            </a:r>
            <a:endParaRPr lang="en-US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/>
              <a:t>Service-&gt; </a:t>
            </a:r>
            <a:r>
              <a:rPr lang="en-US" i="0" dirty="0" err="1"/>
              <a:t>layanan</a:t>
            </a:r>
            <a:r>
              <a:rPr lang="en-US" i="0" dirty="0"/>
              <a:t> yang </a:t>
            </a:r>
            <a:r>
              <a:rPr lang="en-US" i="0" dirty="0" err="1"/>
              <a:t>diberikan</a:t>
            </a:r>
            <a:r>
              <a:rPr lang="en-US" i="0" dirty="0"/>
              <a:t> </a:t>
            </a:r>
            <a:r>
              <a:rPr lang="en-US" i="0" dirty="0" err="1"/>
              <a:t>mudah</a:t>
            </a:r>
            <a:r>
              <a:rPr lang="en-US" i="0" dirty="0"/>
              <a:t> </a:t>
            </a:r>
            <a:r>
              <a:rPr lang="en-US" i="0" dirty="0" err="1"/>
              <a:t>dipelajari</a:t>
            </a:r>
            <a:r>
              <a:rPr lang="en-US" i="0" dirty="0"/>
              <a:t> dan </a:t>
            </a:r>
            <a:r>
              <a:rPr lang="en-US" i="0" dirty="0" err="1"/>
              <a:t>digunakan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5887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09210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1331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0792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322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</a:t>
            </a:r>
            <a:r>
              <a:rPr lang="en-US" dirty="0" err="1"/>
              <a:t>Assesment</a:t>
            </a:r>
            <a:r>
              <a:rPr lang="en-US" dirty="0"/>
              <a:t>-&gt; PIC </a:t>
            </a:r>
            <a:r>
              <a:rPr lang="en-US" dirty="0" err="1"/>
              <a:t>satker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Desk Evaluation-&gt; TPI(</a:t>
            </a:r>
            <a:r>
              <a:rPr lang="en-US" dirty="0" err="1"/>
              <a:t>AT,KT,Dalnis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Rekapitulasi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-&gt;All Role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Monitoring Progress-&gt;All Role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Login-&gt;All Role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Fitur 2-5-&gt; admin da super admin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616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Rancangan</a:t>
            </a:r>
            <a:r>
              <a:rPr lang="en-ID" dirty="0"/>
              <a:t> basis data pada </a:t>
            </a:r>
            <a:r>
              <a:rPr lang="en-ID" dirty="0" err="1"/>
              <a:t>pembangunan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dibagi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tiga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perancangan</a:t>
            </a:r>
            <a:r>
              <a:rPr lang="en-ID" dirty="0"/>
              <a:t> </a:t>
            </a:r>
            <a:r>
              <a:rPr lang="en-ID" dirty="0" err="1"/>
              <a:t>konseptual</a:t>
            </a:r>
            <a:r>
              <a:rPr lang="en-ID" dirty="0"/>
              <a:t>, </a:t>
            </a:r>
            <a:r>
              <a:rPr lang="en-ID" dirty="0" err="1"/>
              <a:t>perancangan</a:t>
            </a:r>
            <a:r>
              <a:rPr lang="en-ID" dirty="0"/>
              <a:t> </a:t>
            </a:r>
            <a:r>
              <a:rPr lang="en-ID" dirty="0" err="1"/>
              <a:t>logika</a:t>
            </a:r>
            <a:r>
              <a:rPr lang="en-ID" dirty="0"/>
              <a:t>, dan </a:t>
            </a:r>
            <a:r>
              <a:rPr lang="en-ID" dirty="0" err="1"/>
              <a:t>perancangan</a:t>
            </a:r>
            <a:r>
              <a:rPr lang="en-ID" dirty="0"/>
              <a:t> </a:t>
            </a:r>
            <a:r>
              <a:rPr lang="en-ID" dirty="0" err="1"/>
              <a:t>fisik</a:t>
            </a:r>
            <a:r>
              <a:rPr lang="en-ID" dirty="0"/>
              <a:t> basis data. </a:t>
            </a:r>
            <a:r>
              <a:rPr lang="en-ID" dirty="0" err="1"/>
              <a:t>Ketiga</a:t>
            </a:r>
            <a:r>
              <a:rPr lang="en-ID" dirty="0"/>
              <a:t> </a:t>
            </a:r>
            <a:r>
              <a:rPr lang="en-ID" dirty="0" err="1"/>
              <a:t>tahapan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berurutan</a:t>
            </a: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entitas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23 </a:t>
            </a:r>
            <a:r>
              <a:rPr lang="en-ID" dirty="0" err="1"/>
              <a:t>entitas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tabel</a:t>
            </a:r>
            <a:r>
              <a:rPr lang="en-ID" dirty="0"/>
              <a:t> yang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terintegrasi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, dan table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normalisasi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3494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1222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6506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915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3820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i-FI" dirty="0"/>
              <a:t>Halaman ini digunakan oleh admin untuk mengelola TPI dan wilayah pengawasan dari TPI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6478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99652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8308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781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22491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1900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85559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34663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968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Latar</a:t>
            </a:r>
            <a:r>
              <a:rPr lang="en-US" b="1" dirty="0"/>
              <a:t> </a:t>
            </a:r>
            <a:r>
              <a:rPr lang="en-US" b="1" dirty="0" err="1"/>
              <a:t>Belakang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penataan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penyelenggaraan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lebih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efektif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efisien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melayani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masyarakat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professional.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diterapkan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statistik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salah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upayanya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(ZI)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diberikan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kemenpanrb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pimpinan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jajarannya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mewujudkan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WBK dan WBBM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melalui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peraturan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No 7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2020,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inspektorat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penannggung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jawab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ZI.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sejak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2014,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pelaksanaannya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manual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menggunakan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tools </a:t>
            </a:r>
            <a:r>
              <a:rPr lang="en-AU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 sheet dan drive</a:t>
            </a:r>
            <a:r>
              <a:rPr lang="en-AU" sz="1800" b="1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bulan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April 2022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menerbitkan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praktiknya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belum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diimplementasikan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menyeluruh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Usulan</a:t>
            </a:r>
            <a:endParaRPr lang="en-A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permasalahan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diperlukan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sebuah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berbasis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mengenai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di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78678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85289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3549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6481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77087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80386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71702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3709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04239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951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3975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58423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8221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8957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16243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2891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34410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KemenpanRB</a:t>
            </a:r>
            <a:r>
              <a:rPr lang="en-US" dirty="0"/>
              <a:t>:</a:t>
            </a:r>
          </a:p>
          <a:p>
            <a:pPr marL="158750" indent="0">
              <a:buNone/>
            </a:pP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Kementerian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Pendayagunaan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Aparatur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Negara dan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Reformasi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Birokrasi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Republik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Indonesia</a:t>
            </a:r>
          </a:p>
          <a:p>
            <a:pPr marL="158750" indent="0">
              <a:buNone/>
            </a:pPr>
            <a:endParaRPr lang="es-ES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marL="158750" indent="0">
              <a:buNone/>
            </a:pP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Tahun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2022-&gt;yang mengajukan:139-&gt; WBK(13)+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wbbm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(7)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575926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399680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56367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173b0b496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173b0b496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Peneliti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terkait</a:t>
            </a:r>
            <a:r>
              <a:rPr lang="en-ID" dirty="0"/>
              <a:t> yang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dibangun</a:t>
            </a:r>
            <a:r>
              <a:rPr lang="en-ID" dirty="0"/>
              <a:t>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penyusunan</a:t>
            </a:r>
            <a:r>
              <a:rPr lang="en-ID" dirty="0"/>
              <a:t> Lembar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(LKE)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self assessment.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i="0" dirty="0" err="1"/>
              <a:t>Sesuai</a:t>
            </a:r>
            <a:r>
              <a:rPr lang="en-ID" i="0" dirty="0"/>
              <a:t> </a:t>
            </a:r>
            <a:r>
              <a:rPr lang="en-ID" i="0" dirty="0" err="1"/>
              <a:t>Metode</a:t>
            </a:r>
            <a:r>
              <a:rPr lang="en-ID" i="0" dirty="0"/>
              <a:t> yang </a:t>
            </a:r>
            <a:r>
              <a:rPr lang="en-ID" i="0" dirty="0" err="1"/>
              <a:t>diterapkan</a:t>
            </a:r>
            <a:r>
              <a:rPr lang="en-ID" i="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i="0" dirty="0" err="1"/>
              <a:t>Peneliti</a:t>
            </a:r>
            <a:r>
              <a:rPr lang="en-ID" i="0" dirty="0"/>
              <a:t> </a:t>
            </a:r>
            <a:r>
              <a:rPr lang="en-ID" i="0" dirty="0" err="1"/>
              <a:t>memutuskan</a:t>
            </a:r>
            <a:r>
              <a:rPr lang="en-ID" i="0" dirty="0"/>
              <a:t> </a:t>
            </a:r>
            <a:r>
              <a:rPr lang="en-ID" i="0" dirty="0" err="1"/>
              <a:t>menggunakan</a:t>
            </a:r>
            <a:r>
              <a:rPr lang="en-ID" i="0" dirty="0"/>
              <a:t> SDLC model waterfall </a:t>
            </a:r>
            <a:r>
              <a:rPr lang="en-ID" i="0" dirty="0" err="1"/>
              <a:t>dikarenakan</a:t>
            </a:r>
            <a:r>
              <a:rPr lang="en-ID" i="0" dirty="0"/>
              <a:t> proses requirement </a:t>
            </a:r>
            <a:r>
              <a:rPr lang="en-ID" i="0" dirty="0" err="1"/>
              <a:t>analisis</a:t>
            </a:r>
            <a:r>
              <a:rPr lang="en-ID" i="0" dirty="0"/>
              <a:t> dan design </a:t>
            </a:r>
            <a:r>
              <a:rPr lang="en-ID" i="0" dirty="0" err="1"/>
              <a:t>memiliki</a:t>
            </a:r>
            <a:r>
              <a:rPr lang="en-ID" i="0" dirty="0"/>
              <a:t> </a:t>
            </a:r>
            <a:r>
              <a:rPr lang="en-ID" i="0" dirty="0" err="1"/>
              <a:t>dokumentasi</a:t>
            </a:r>
            <a:r>
              <a:rPr lang="en-ID" i="0" dirty="0"/>
              <a:t> yang </a:t>
            </a:r>
            <a:r>
              <a:rPr lang="en-ID" i="0" dirty="0" err="1"/>
              <a:t>baik</a:t>
            </a:r>
            <a:r>
              <a:rPr lang="en-ID" i="0" dirty="0"/>
              <a:t>, </a:t>
            </a:r>
            <a:r>
              <a:rPr lang="en-ID" i="0" dirty="0" err="1"/>
              <a:t>rinci</a:t>
            </a:r>
            <a:r>
              <a:rPr lang="en-ID" i="0" dirty="0"/>
              <a:t> dan </a:t>
            </a:r>
            <a:r>
              <a:rPr lang="en-ID" i="0" dirty="0" err="1"/>
              <a:t>jelas</a:t>
            </a:r>
            <a:r>
              <a:rPr lang="en-ID" i="0" dirty="0"/>
              <a:t>, </a:t>
            </a:r>
            <a:r>
              <a:rPr lang="en-ID" i="0" dirty="0" err="1"/>
              <a:t>sehingga</a:t>
            </a:r>
            <a:r>
              <a:rPr lang="en-ID" i="0" dirty="0"/>
              <a:t> </a:t>
            </a:r>
            <a:r>
              <a:rPr lang="en-ID" i="0" dirty="0" err="1"/>
              <a:t>pengembangan</a:t>
            </a:r>
            <a:r>
              <a:rPr lang="en-ID" i="0" dirty="0"/>
              <a:t> </a:t>
            </a:r>
            <a:r>
              <a:rPr lang="en-ID" i="0" dirty="0" err="1"/>
              <a:t>sistem</a:t>
            </a:r>
            <a:r>
              <a:rPr lang="en-ID" i="0" dirty="0"/>
              <a:t> </a:t>
            </a:r>
            <a:r>
              <a:rPr lang="en-ID" i="0" dirty="0" err="1"/>
              <a:t>dapat</a:t>
            </a:r>
            <a:r>
              <a:rPr lang="en-ID" i="0" dirty="0"/>
              <a:t> </a:t>
            </a:r>
            <a:r>
              <a:rPr lang="en-ID" i="0" dirty="0" err="1"/>
              <a:t>dilakukan</a:t>
            </a:r>
            <a:r>
              <a:rPr lang="en-ID" i="0" dirty="0"/>
              <a:t> </a:t>
            </a:r>
            <a:r>
              <a:rPr lang="en-ID" i="0" dirty="0" err="1"/>
              <a:t>secara</a:t>
            </a:r>
            <a:r>
              <a:rPr lang="en-ID" i="0" dirty="0"/>
              <a:t> </a:t>
            </a:r>
            <a:r>
              <a:rPr lang="en-ID" i="0" dirty="0" err="1"/>
              <a:t>berurutan</a:t>
            </a:r>
            <a:r>
              <a:rPr lang="en-ID" i="0" dirty="0"/>
              <a:t>(sequential)</a:t>
            </a:r>
          </a:p>
        </p:txBody>
      </p:sp>
    </p:spTree>
    <p:extLst>
      <p:ext uri="{BB962C8B-B14F-4D97-AF65-F5344CB8AC3E}">
        <p14:creationId xmlns:p14="http://schemas.microsoft.com/office/powerpoint/2010/main" val="1959127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1386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Wireframe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tahapan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system design, </a:t>
            </a:r>
            <a:r>
              <a:rPr lang="en-ID" i="0" dirty="0" err="1"/>
              <a:t>berfungsi</a:t>
            </a:r>
            <a:r>
              <a:rPr lang="en-ID" i="0" dirty="0"/>
              <a:t> </a:t>
            </a:r>
            <a:r>
              <a:rPr lang="en-ID" i="0" dirty="0" err="1"/>
              <a:t>sebagai</a:t>
            </a:r>
            <a:r>
              <a:rPr lang="en-ID" i="0" dirty="0"/>
              <a:t> </a:t>
            </a:r>
            <a:r>
              <a:rPr lang="en-ID" i="0" dirty="0" err="1"/>
              <a:t>sarana</a:t>
            </a:r>
            <a:r>
              <a:rPr lang="en-ID" i="0" dirty="0"/>
              <a:t> </a:t>
            </a:r>
            <a:r>
              <a:rPr lang="en-ID" i="0" dirty="0" err="1"/>
              <a:t>komunikasi</a:t>
            </a:r>
            <a:r>
              <a:rPr lang="en-ID" i="0" dirty="0"/>
              <a:t> </a:t>
            </a:r>
            <a:r>
              <a:rPr lang="en-ID" i="0" dirty="0" err="1"/>
              <a:t>dengan</a:t>
            </a:r>
            <a:r>
              <a:rPr lang="en-ID" i="0" dirty="0"/>
              <a:t> stakeholder </a:t>
            </a:r>
            <a:r>
              <a:rPr lang="en-ID" i="0" dirty="0" err="1"/>
              <a:t>dengan</a:t>
            </a:r>
            <a:r>
              <a:rPr lang="en-ID" i="0" dirty="0"/>
              <a:t> </a:t>
            </a:r>
            <a:r>
              <a:rPr lang="en-ID" i="0" dirty="0" err="1"/>
              <a:t>peneliti</a:t>
            </a:r>
            <a:r>
              <a:rPr lang="en-ID" i="0" dirty="0"/>
              <a:t> </a:t>
            </a:r>
            <a:r>
              <a:rPr lang="en-ID" i="0" dirty="0" err="1"/>
              <a:t>dalam</a:t>
            </a:r>
            <a:r>
              <a:rPr lang="en-ID" i="0" dirty="0"/>
              <a:t> </a:t>
            </a:r>
            <a:r>
              <a:rPr lang="en-ID" i="0" dirty="0" err="1"/>
              <a:t>hal</a:t>
            </a:r>
            <a:r>
              <a:rPr lang="en-ID" i="0" dirty="0"/>
              <a:t> </a:t>
            </a:r>
            <a:r>
              <a:rPr lang="en-ID" i="0" dirty="0" err="1"/>
              <a:t>kebutuhan</a:t>
            </a:r>
            <a:r>
              <a:rPr lang="en-ID" i="0" dirty="0"/>
              <a:t> dan </a:t>
            </a:r>
            <a:r>
              <a:rPr lang="en-ID" i="0" dirty="0" err="1"/>
              <a:t>desain</a:t>
            </a:r>
            <a:r>
              <a:rPr lang="en-ID" i="0" dirty="0"/>
              <a:t> yang </a:t>
            </a:r>
            <a:r>
              <a:rPr lang="en-ID" i="0" dirty="0" err="1"/>
              <a:t>akan</a:t>
            </a:r>
            <a:r>
              <a:rPr lang="en-ID" i="0" dirty="0"/>
              <a:t> </a:t>
            </a:r>
            <a:r>
              <a:rPr lang="en-ID" i="0" dirty="0" err="1"/>
              <a:t>dibangun</a:t>
            </a:r>
            <a:r>
              <a:rPr lang="en-ID" i="0" dirty="0"/>
              <a:t>/</a:t>
            </a:r>
            <a:r>
              <a:rPr lang="en-ID" i="0" dirty="0" err="1"/>
              <a:t>diinginkan</a:t>
            </a:r>
            <a:endParaRPr lang="en-ID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i="1" dirty="0"/>
              <a:t>wireframe </a:t>
            </a:r>
            <a:r>
              <a:rPr lang="en-ID" i="0" dirty="0" err="1"/>
              <a:t>tercantum</a:t>
            </a:r>
            <a:r>
              <a:rPr lang="en-ID" i="0" dirty="0"/>
              <a:t> </a:t>
            </a:r>
            <a:r>
              <a:rPr lang="en-ID" i="0" dirty="0" err="1"/>
              <a:t>dalam</a:t>
            </a:r>
            <a:r>
              <a:rPr lang="en-ID" i="0" dirty="0"/>
              <a:t> </a:t>
            </a:r>
            <a:r>
              <a:rPr lang="en-ID" i="0" dirty="0" err="1"/>
              <a:t>dokumen</a:t>
            </a:r>
            <a:r>
              <a:rPr lang="en-ID" i="0" dirty="0"/>
              <a:t> FSD (</a:t>
            </a:r>
            <a:r>
              <a:rPr lang="en-ID" i="1" dirty="0"/>
              <a:t>Functional Specification Document)</a:t>
            </a:r>
            <a:r>
              <a:rPr lang="en-ID" dirty="0"/>
              <a:t> </a:t>
            </a:r>
            <a:r>
              <a:rPr lang="en-ID" i="0" dirty="0"/>
              <a:t> yang </a:t>
            </a:r>
            <a:r>
              <a:rPr lang="en-ID" i="0" dirty="0" err="1"/>
              <a:t>telah</a:t>
            </a:r>
            <a:r>
              <a:rPr lang="en-ID" i="0" dirty="0"/>
              <a:t> </a:t>
            </a:r>
            <a:r>
              <a:rPr lang="en-ID" i="0" dirty="0" err="1"/>
              <a:t>disetujui</a:t>
            </a:r>
            <a:r>
              <a:rPr lang="en-ID" i="0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8950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3646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6606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Latar</a:t>
            </a:r>
            <a:r>
              <a:rPr lang="en-US" b="1" dirty="0"/>
              <a:t> </a:t>
            </a:r>
            <a:r>
              <a:rPr lang="en-US" b="1" dirty="0" err="1"/>
              <a:t>Belakang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penataan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penyelenggaraan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lebih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efektif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efisien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melayani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masyarakat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professional.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diterapkan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statistik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salah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upayanya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(ZI)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diberikan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kemenpanrb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pimpinan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jajarannya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mewujudkan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WBK dan WBBM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melalui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peraturan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No 7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2020,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inspektorat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penannggung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jawab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ZI.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sejak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2014,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pelaksanaannya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manual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menggunakan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tools </a:t>
            </a:r>
            <a:r>
              <a:rPr lang="en-AU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 sheet dan drive</a:t>
            </a:r>
            <a:r>
              <a:rPr lang="en-AU" sz="1800" b="1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bulan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April 2022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menerbitkan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praktiknya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belum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diimplementasikan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menyeluruh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Usulan</a:t>
            </a:r>
            <a:endParaRPr lang="en-A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permasalahan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diperlukan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sebuah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berbasis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mengenai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di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3719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8449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1343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permasalahan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diperlukan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sebuah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berbasis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mengenai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di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</a:t>
            </a:r>
            <a:endParaRPr lang="en-ID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81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747000"/>
            <a:ext cx="3750900" cy="2624400"/>
          </a:xfrm>
          <a:prstGeom prst="rect">
            <a:avLst/>
          </a:prstGeom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9250" y="3624800"/>
            <a:ext cx="3750900" cy="366300"/>
          </a:xfrm>
          <a:prstGeom prst="rect">
            <a:avLst/>
          </a:prstGeom>
          <a:noFill/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7338100" y="4540350"/>
            <a:ext cx="3071100" cy="1882800"/>
          </a:xfrm>
          <a:prstGeom prst="roundRect">
            <a:avLst>
              <a:gd name="adj" fmla="val 32126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1"/>
          </p:nvPr>
        </p:nvSpPr>
        <p:spPr>
          <a:xfrm>
            <a:off x="3003150" y="1675363"/>
            <a:ext cx="3137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2"/>
          </p:nvPr>
        </p:nvSpPr>
        <p:spPr>
          <a:xfrm>
            <a:off x="3003150" y="3249850"/>
            <a:ext cx="3137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3"/>
          </p:nvPr>
        </p:nvSpPr>
        <p:spPr>
          <a:xfrm>
            <a:off x="3174750" y="2333000"/>
            <a:ext cx="27945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4"/>
          </p:nvPr>
        </p:nvSpPr>
        <p:spPr>
          <a:xfrm>
            <a:off x="3174750" y="3895100"/>
            <a:ext cx="27945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8554475" y="4047950"/>
            <a:ext cx="1613100" cy="1121100"/>
          </a:xfrm>
          <a:prstGeom prst="roundRect">
            <a:avLst>
              <a:gd name="adj" fmla="val 4170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1400800" y="3721050"/>
            <a:ext cx="2794500" cy="2794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1400800" y="4158850"/>
            <a:ext cx="2356800" cy="2356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1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2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title" idx="4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subTitle" idx="5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>
            <a:off x="-956700" y="3100800"/>
            <a:ext cx="1931700" cy="24015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242075" y="4272950"/>
            <a:ext cx="1931700" cy="13818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1"/>
          <p:cNvSpPr/>
          <p:nvPr/>
        </p:nvSpPr>
        <p:spPr>
          <a:xfrm>
            <a:off x="7443400" y="-1878925"/>
            <a:ext cx="3171900" cy="3171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  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2" name="Google Shape;262;p31"/>
          <p:cNvSpPr/>
          <p:nvPr/>
        </p:nvSpPr>
        <p:spPr>
          <a:xfrm>
            <a:off x="8014900" y="-1878925"/>
            <a:ext cx="2511000" cy="2511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/>
          <p:nvPr/>
        </p:nvSpPr>
        <p:spPr>
          <a:xfrm>
            <a:off x="8496625" y="3194950"/>
            <a:ext cx="1931700" cy="24015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2"/>
          <p:cNvSpPr/>
          <p:nvPr/>
        </p:nvSpPr>
        <p:spPr>
          <a:xfrm>
            <a:off x="7543825" y="4474675"/>
            <a:ext cx="1931700" cy="13818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2"/>
          <p:cNvSpPr/>
          <p:nvPr/>
        </p:nvSpPr>
        <p:spPr>
          <a:xfrm>
            <a:off x="-1014825" y="-1589825"/>
            <a:ext cx="2511000" cy="2511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5310200" y="-1894775"/>
            <a:ext cx="3981900" cy="24015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3"/>
          <p:cNvSpPr/>
          <p:nvPr/>
        </p:nvSpPr>
        <p:spPr>
          <a:xfrm>
            <a:off x="-605100" y="4642750"/>
            <a:ext cx="3481500" cy="13818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305950" y="2158100"/>
            <a:ext cx="363660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1305950" y="1312600"/>
            <a:ext cx="110880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305950" y="3404300"/>
            <a:ext cx="4217700" cy="4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0000" y="53670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0000" y="1270725"/>
            <a:ext cx="7704000" cy="32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2096225" y="2281150"/>
            <a:ext cx="2432700" cy="4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0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5843519" y="2281150"/>
            <a:ext cx="2432700" cy="4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0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2096225" y="2687125"/>
            <a:ext cx="24327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5843525" y="2687125"/>
            <a:ext cx="24327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106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1388100" y="1230825"/>
            <a:ext cx="6827700" cy="260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720000" y="942700"/>
            <a:ext cx="7704000" cy="220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241450" y="3498975"/>
            <a:ext cx="4661100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7502275" y="3545325"/>
            <a:ext cx="3355200" cy="3355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8298326" y="4341369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-3154025" y="3934500"/>
            <a:ext cx="3835200" cy="1935900"/>
          </a:xfrm>
          <a:prstGeom prst="roundRect">
            <a:avLst>
              <a:gd name="adj" fmla="val 23875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-2052475" y="4518174"/>
            <a:ext cx="3835200" cy="1935900"/>
          </a:xfrm>
          <a:prstGeom prst="roundRect">
            <a:avLst>
              <a:gd name="adj" fmla="val 22706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/>
          <p:nvPr/>
        </p:nvSpPr>
        <p:spPr>
          <a:xfrm>
            <a:off x="7758600" y="-839525"/>
            <a:ext cx="3835200" cy="1493400"/>
          </a:xfrm>
          <a:prstGeom prst="roundRect">
            <a:avLst>
              <a:gd name="adj" fmla="val 3356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-1016424" y="-104553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720013" y="1733475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2" hasCustomPrompt="1"/>
          </p:nvPr>
        </p:nvSpPr>
        <p:spPr>
          <a:xfrm>
            <a:off x="720013" y="12058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720000" y="22551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idx="3"/>
          </p:nvPr>
        </p:nvSpPr>
        <p:spPr>
          <a:xfrm>
            <a:off x="3403863" y="1733475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 idx="4" hasCustomPrompt="1"/>
          </p:nvPr>
        </p:nvSpPr>
        <p:spPr>
          <a:xfrm>
            <a:off x="3403813" y="120575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5"/>
          </p:nvPr>
        </p:nvSpPr>
        <p:spPr>
          <a:xfrm>
            <a:off x="3403800" y="22551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 idx="6"/>
          </p:nvPr>
        </p:nvSpPr>
        <p:spPr>
          <a:xfrm>
            <a:off x="6087538" y="1733475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7" hasCustomPrompt="1"/>
          </p:nvPr>
        </p:nvSpPr>
        <p:spPr>
          <a:xfrm>
            <a:off x="6087613" y="120575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8"/>
          </p:nvPr>
        </p:nvSpPr>
        <p:spPr>
          <a:xfrm>
            <a:off x="6087600" y="22551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title" idx="9"/>
          </p:nvPr>
        </p:nvSpPr>
        <p:spPr>
          <a:xfrm>
            <a:off x="720197" y="3370200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13" hasCustomPrompt="1"/>
          </p:nvPr>
        </p:nvSpPr>
        <p:spPr>
          <a:xfrm>
            <a:off x="720075" y="28425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4"/>
          </p:nvPr>
        </p:nvSpPr>
        <p:spPr>
          <a:xfrm>
            <a:off x="720000" y="38873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15"/>
          </p:nvPr>
        </p:nvSpPr>
        <p:spPr>
          <a:xfrm>
            <a:off x="3404017" y="3370200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 idx="16" hasCustomPrompt="1"/>
          </p:nvPr>
        </p:nvSpPr>
        <p:spPr>
          <a:xfrm>
            <a:off x="3403875" y="28425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7"/>
          </p:nvPr>
        </p:nvSpPr>
        <p:spPr>
          <a:xfrm>
            <a:off x="3403800" y="38873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 idx="18"/>
          </p:nvPr>
        </p:nvSpPr>
        <p:spPr>
          <a:xfrm>
            <a:off x="6087661" y="3370200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idx="19" hasCustomPrompt="1"/>
          </p:nvPr>
        </p:nvSpPr>
        <p:spPr>
          <a:xfrm>
            <a:off x="6087675" y="28425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20"/>
          </p:nvPr>
        </p:nvSpPr>
        <p:spPr>
          <a:xfrm>
            <a:off x="6087600" y="38873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1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393939"/>
            </a:gs>
            <a:gs pos="100000">
              <a:srgbClr val="19191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7" r:id="rId7"/>
    <p:sldLayoutId id="2147483660" r:id="rId8"/>
    <p:sldLayoutId id="2147483661" r:id="rId9"/>
    <p:sldLayoutId id="2147483668" r:id="rId10"/>
    <p:sldLayoutId id="2147483671" r:id="rId11"/>
    <p:sldLayoutId id="2147483677" r:id="rId12"/>
    <p:sldLayoutId id="2147483678" r:id="rId13"/>
    <p:sldLayoutId id="2147483679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>
            <a:spLocks noGrp="1"/>
          </p:cNvSpPr>
          <p:nvPr>
            <p:ph type="ctrTitle"/>
          </p:nvPr>
        </p:nvSpPr>
        <p:spPr>
          <a:xfrm>
            <a:off x="1" y="163232"/>
            <a:ext cx="8822266" cy="8195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Rancang</a:t>
            </a:r>
            <a:r>
              <a:rPr lang="en-US" sz="2800" dirty="0"/>
              <a:t> </a:t>
            </a:r>
            <a:r>
              <a:rPr lang="en-US" sz="2800" dirty="0" err="1"/>
              <a:t>Bangun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Evaluasi</a:t>
            </a:r>
            <a:r>
              <a:rPr lang="en-US" sz="2800" dirty="0"/>
              <a:t> Zona </a:t>
            </a:r>
            <a:r>
              <a:rPr lang="en-US" sz="2800" dirty="0" err="1"/>
              <a:t>Integritas</a:t>
            </a:r>
            <a:r>
              <a:rPr lang="en-US" sz="2800" dirty="0"/>
              <a:t> </a:t>
            </a:r>
            <a:r>
              <a:rPr lang="en-US" sz="2800" dirty="0" err="1"/>
              <a:t>Inspektorat</a:t>
            </a:r>
            <a:r>
              <a:rPr lang="en-US" sz="2800" dirty="0"/>
              <a:t> Utama BPS RI</a:t>
            </a:r>
          </a:p>
        </p:txBody>
      </p:sp>
      <p:sp>
        <p:nvSpPr>
          <p:cNvPr id="2" name="Google Shape;280;p37">
            <a:extLst>
              <a:ext uri="{FF2B5EF4-FFF2-40B4-BE49-F238E27FC236}">
                <a16:creationId xmlns:a16="http://schemas.microsoft.com/office/drawing/2014/main" id="{BEC66F1C-BA66-3F90-C773-82A31799C6F0}"/>
              </a:ext>
            </a:extLst>
          </p:cNvPr>
          <p:cNvSpPr/>
          <p:nvPr/>
        </p:nvSpPr>
        <p:spPr>
          <a:xfrm>
            <a:off x="702825" y="3669013"/>
            <a:ext cx="7610833" cy="1270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" name="Google Shape;282;p37">
            <a:extLst>
              <a:ext uri="{FF2B5EF4-FFF2-40B4-BE49-F238E27FC236}">
                <a16:creationId xmlns:a16="http://schemas.microsoft.com/office/drawing/2014/main" id="{9C040B4E-2983-6D7C-DC69-15AD2E89D83D}"/>
              </a:ext>
            </a:extLst>
          </p:cNvPr>
          <p:cNvSpPr txBox="1">
            <a:spLocks/>
          </p:cNvSpPr>
          <p:nvPr/>
        </p:nvSpPr>
        <p:spPr>
          <a:xfrm>
            <a:off x="1202029" y="3681013"/>
            <a:ext cx="7027047" cy="1246200"/>
          </a:xfrm>
          <a:prstGeom prst="rect">
            <a:avLst/>
          </a:prstGeom>
          <a:noFill/>
          <a:ln>
            <a:noFill/>
          </a:ln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Penyaji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		  : Muhammad Arya Septa Kovitra (221910940, 4SI1)</a:t>
            </a:r>
          </a:p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Dosen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Pembimbing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: Ibnu Santoso SST, MT</a:t>
            </a:r>
          </a:p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Dosen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Penguji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1	  :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Yunarso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Anang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Ph.D.</a:t>
            </a:r>
          </a:p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Dosen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Penguji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2	  : Firdaus M.B.A.	</a:t>
            </a:r>
            <a:endParaRPr lang="en-ID" b="1" dirty="0">
              <a:solidFill>
                <a:sysClr val="windowText" lastClr="000000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BC991-6CC3-397F-0C91-29EFF16C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241" y="1380289"/>
            <a:ext cx="1620000" cy="1620000"/>
          </a:xfrm>
          <a:prstGeom prst="rect">
            <a:avLst/>
          </a:prstGeom>
        </p:spPr>
      </p:pic>
      <p:sp>
        <p:nvSpPr>
          <p:cNvPr id="6" name="Google Shape;363;p41">
            <a:extLst>
              <a:ext uri="{FF2B5EF4-FFF2-40B4-BE49-F238E27FC236}">
                <a16:creationId xmlns:a16="http://schemas.microsoft.com/office/drawing/2014/main" id="{2E3D783B-7E79-5BF7-0D69-991EDA65414D}"/>
              </a:ext>
            </a:extLst>
          </p:cNvPr>
          <p:cNvSpPr/>
          <p:nvPr/>
        </p:nvSpPr>
        <p:spPr>
          <a:xfrm>
            <a:off x="2403550" y="3146017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94602-7241-2E93-60A8-C3F489FF833B}"/>
              </a:ext>
            </a:extLst>
          </p:cNvPr>
          <p:cNvSpPr txBox="1"/>
          <p:nvPr/>
        </p:nvSpPr>
        <p:spPr>
          <a:xfrm>
            <a:off x="2956254" y="3203028"/>
            <a:ext cx="3066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Senin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, 10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Juli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2023</a:t>
            </a:r>
            <a:endParaRPr lang="en-ID" b="1" dirty="0">
              <a:solidFill>
                <a:sysClr val="windowText" lastClr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187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217812"/>
            <a:ext cx="7154192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Tujuan</a:t>
            </a:r>
            <a:r>
              <a:rPr lang="en-US" sz="3200" dirty="0"/>
              <a:t> </a:t>
            </a:r>
            <a:r>
              <a:rPr lang="en-US" sz="3200" dirty="0" err="1"/>
              <a:t>Penelitian</a:t>
            </a:r>
            <a:endParaRPr lang="en-ID"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02</a:t>
            </a:r>
            <a:endParaRPr sz="6000" dirty="0"/>
          </a:p>
        </p:txBody>
      </p:sp>
      <p:sp>
        <p:nvSpPr>
          <p:cNvPr id="4" name="Google Shape;320;p38">
            <a:extLst>
              <a:ext uri="{FF2B5EF4-FFF2-40B4-BE49-F238E27FC236}">
                <a16:creationId xmlns:a16="http://schemas.microsoft.com/office/drawing/2014/main" id="{0FDBCDF0-97AF-FB9B-1CBF-F154DD23A02F}"/>
              </a:ext>
            </a:extLst>
          </p:cNvPr>
          <p:cNvSpPr txBox="1">
            <a:spLocks/>
          </p:cNvSpPr>
          <p:nvPr/>
        </p:nvSpPr>
        <p:spPr>
          <a:xfrm>
            <a:off x="709500" y="-1177113"/>
            <a:ext cx="7704000" cy="5145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dirty="0" err="1"/>
              <a:t>Latar</a:t>
            </a:r>
            <a:r>
              <a:rPr lang="en-ID" dirty="0"/>
              <a:t> </a:t>
            </a:r>
            <a:r>
              <a:rPr lang="en-ID" dirty="0" err="1"/>
              <a:t>Belakang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78B24-024A-66B1-BE23-D19DA6BD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00" y="1093112"/>
            <a:ext cx="2160000" cy="2160000"/>
          </a:xfrm>
          <a:prstGeom prst="rect">
            <a:avLst/>
          </a:prstGeom>
        </p:spPr>
      </p:pic>
      <p:sp>
        <p:nvSpPr>
          <p:cNvPr id="2" name="Google Shape;366;p41">
            <a:extLst>
              <a:ext uri="{FF2B5EF4-FFF2-40B4-BE49-F238E27FC236}">
                <a16:creationId xmlns:a16="http://schemas.microsoft.com/office/drawing/2014/main" id="{8E80E1C8-E262-2D9F-2BB9-D0B95A1EB040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701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9"/>
          <p:cNvSpPr txBox="1">
            <a:spLocks noGrp="1"/>
          </p:cNvSpPr>
          <p:nvPr>
            <p:ph type="title"/>
          </p:nvPr>
        </p:nvSpPr>
        <p:spPr>
          <a:xfrm>
            <a:off x="628375" y="294487"/>
            <a:ext cx="7713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 Penelitian </a:t>
            </a:r>
            <a:endParaRPr dirty="0"/>
          </a:p>
        </p:txBody>
      </p:sp>
      <p:sp>
        <p:nvSpPr>
          <p:cNvPr id="24" name="Google Shape;852;p69">
            <a:extLst>
              <a:ext uri="{FF2B5EF4-FFF2-40B4-BE49-F238E27FC236}">
                <a16:creationId xmlns:a16="http://schemas.microsoft.com/office/drawing/2014/main" id="{820EBC5D-E860-78B1-6100-1559DF2F6F5A}"/>
              </a:ext>
            </a:extLst>
          </p:cNvPr>
          <p:cNvSpPr txBox="1">
            <a:spLocks/>
          </p:cNvSpPr>
          <p:nvPr/>
        </p:nvSpPr>
        <p:spPr>
          <a:xfrm>
            <a:off x="371781" y="1159966"/>
            <a:ext cx="2397786" cy="2979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ID" sz="1800" dirty="0" err="1">
                <a:solidFill>
                  <a:schemeClr val="lt2"/>
                </a:solidFill>
              </a:rPr>
              <a:t>Tujuan</a:t>
            </a:r>
            <a:r>
              <a:rPr lang="en-ID" sz="1800" dirty="0">
                <a:solidFill>
                  <a:schemeClr val="lt2"/>
                </a:solidFill>
              </a:rPr>
              <a:t> </a:t>
            </a:r>
            <a:r>
              <a:rPr lang="en-ID" sz="1800" dirty="0" err="1">
                <a:solidFill>
                  <a:schemeClr val="lt2"/>
                </a:solidFill>
              </a:rPr>
              <a:t>Umum</a:t>
            </a:r>
            <a:r>
              <a:rPr lang="en-ID" sz="1800" dirty="0">
                <a:solidFill>
                  <a:schemeClr val="lt2"/>
                </a:solidFill>
              </a:rPr>
              <a:t>:</a:t>
            </a:r>
          </a:p>
        </p:txBody>
      </p:sp>
      <p:sp>
        <p:nvSpPr>
          <p:cNvPr id="25" name="Google Shape;853;p69">
            <a:extLst>
              <a:ext uri="{FF2B5EF4-FFF2-40B4-BE49-F238E27FC236}">
                <a16:creationId xmlns:a16="http://schemas.microsoft.com/office/drawing/2014/main" id="{1EF1F40C-C658-166A-2140-807D9C3F0CD2}"/>
              </a:ext>
            </a:extLst>
          </p:cNvPr>
          <p:cNvSpPr txBox="1">
            <a:spLocks/>
          </p:cNvSpPr>
          <p:nvPr/>
        </p:nvSpPr>
        <p:spPr>
          <a:xfrm>
            <a:off x="628375" y="1784513"/>
            <a:ext cx="3612799" cy="196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5080" indent="0" algn="ctr">
              <a:lnSpc>
                <a:spcPct val="100600"/>
              </a:lnSpc>
              <a:buNone/>
            </a:pPr>
            <a:r>
              <a:rPr lang="en-ID" sz="2000" dirty="0" err="1">
                <a:latin typeface="+mn-lt"/>
              </a:rPr>
              <a:t>Membangun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sebuah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sistem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evaluasi</a:t>
            </a:r>
            <a:r>
              <a:rPr lang="en-ID" sz="2000" dirty="0">
                <a:latin typeface="+mn-lt"/>
              </a:rPr>
              <a:t> zona </a:t>
            </a:r>
            <a:r>
              <a:rPr lang="en-ID" sz="2000" dirty="0" err="1">
                <a:latin typeface="+mn-lt"/>
              </a:rPr>
              <a:t>integritas</a:t>
            </a:r>
            <a:r>
              <a:rPr lang="en-ID" sz="2000" dirty="0">
                <a:latin typeface="+mn-lt"/>
              </a:rPr>
              <a:t> pada </a:t>
            </a:r>
            <a:r>
              <a:rPr lang="en-ID" sz="2000" dirty="0" err="1">
                <a:latin typeface="+mn-lt"/>
              </a:rPr>
              <a:t>lingkungan</a:t>
            </a:r>
            <a:r>
              <a:rPr lang="en-ID" sz="2000" dirty="0">
                <a:latin typeface="+mn-lt"/>
              </a:rPr>
              <a:t> BPS </a:t>
            </a:r>
            <a:r>
              <a:rPr lang="en-ID" sz="2000" dirty="0" err="1">
                <a:latin typeface="+mn-lt"/>
              </a:rPr>
              <a:t>berbasis</a:t>
            </a:r>
            <a:r>
              <a:rPr lang="en-ID" sz="2000" dirty="0">
                <a:latin typeface="+mn-lt"/>
              </a:rPr>
              <a:t> web.</a:t>
            </a:r>
            <a:endParaRPr lang="en-ID" sz="1600" spc="10" dirty="0">
              <a:latin typeface="+mn-lt"/>
              <a:cs typeface="Lucida Sans Unicode"/>
            </a:endParaRPr>
          </a:p>
        </p:txBody>
      </p:sp>
      <p:sp>
        <p:nvSpPr>
          <p:cNvPr id="29" name="Google Shape;46;p7">
            <a:extLst>
              <a:ext uri="{FF2B5EF4-FFF2-40B4-BE49-F238E27FC236}">
                <a16:creationId xmlns:a16="http://schemas.microsoft.com/office/drawing/2014/main" id="{51A4CCE3-F17D-EB55-6FC6-CF074ACA7D4D}"/>
              </a:ext>
            </a:extLst>
          </p:cNvPr>
          <p:cNvSpPr/>
          <p:nvPr/>
        </p:nvSpPr>
        <p:spPr>
          <a:xfrm>
            <a:off x="-1559744" y="4161597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" name="Google Shape;47;p7">
            <a:extLst>
              <a:ext uri="{FF2B5EF4-FFF2-40B4-BE49-F238E27FC236}">
                <a16:creationId xmlns:a16="http://schemas.microsoft.com/office/drawing/2014/main" id="{CBDCE4E1-B075-5124-4674-3CE4235A7A04}"/>
              </a:ext>
            </a:extLst>
          </p:cNvPr>
          <p:cNvSpPr/>
          <p:nvPr/>
        </p:nvSpPr>
        <p:spPr>
          <a:xfrm>
            <a:off x="7739128" y="4161597"/>
            <a:ext cx="2686200" cy="2686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8;p7">
            <a:extLst>
              <a:ext uri="{FF2B5EF4-FFF2-40B4-BE49-F238E27FC236}">
                <a16:creationId xmlns:a16="http://schemas.microsoft.com/office/drawing/2014/main" id="{877AE2CE-189F-0709-9483-E4E528239490}"/>
              </a:ext>
            </a:extLst>
          </p:cNvPr>
          <p:cNvSpPr/>
          <p:nvPr/>
        </p:nvSpPr>
        <p:spPr>
          <a:xfrm>
            <a:off x="7599550" y="-1132725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9F2EB-A3F5-73CA-2B28-6467A44976F2}"/>
              </a:ext>
            </a:extLst>
          </p:cNvPr>
          <p:cNvSpPr txBox="1"/>
          <p:nvPr/>
        </p:nvSpPr>
        <p:spPr>
          <a:xfrm>
            <a:off x="8074800" y="4743390"/>
            <a:ext cx="106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6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B1A0F-3826-44FA-1C5D-B6F3C91E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329E40-2ED0-31A0-1037-4CCF32693B7B}"/>
              </a:ext>
            </a:extLst>
          </p:cNvPr>
          <p:cNvCxnSpPr>
            <a:cxnSpLocks/>
          </p:cNvCxnSpPr>
          <p:nvPr/>
        </p:nvCxnSpPr>
        <p:spPr>
          <a:xfrm>
            <a:off x="4430428" y="1079500"/>
            <a:ext cx="0" cy="366389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852;p69">
            <a:extLst>
              <a:ext uri="{FF2B5EF4-FFF2-40B4-BE49-F238E27FC236}">
                <a16:creationId xmlns:a16="http://schemas.microsoft.com/office/drawing/2014/main" id="{9F51EE19-1787-16F5-BE88-AF76A6342D4A}"/>
              </a:ext>
            </a:extLst>
          </p:cNvPr>
          <p:cNvSpPr txBox="1">
            <a:spLocks/>
          </p:cNvSpPr>
          <p:nvPr/>
        </p:nvSpPr>
        <p:spPr>
          <a:xfrm>
            <a:off x="4548240" y="1159966"/>
            <a:ext cx="2397786" cy="2979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ID" sz="1800" dirty="0" err="1">
                <a:solidFill>
                  <a:schemeClr val="lt2"/>
                </a:solidFill>
              </a:rPr>
              <a:t>Tujuan</a:t>
            </a:r>
            <a:r>
              <a:rPr lang="en-ID" sz="1800" dirty="0">
                <a:solidFill>
                  <a:schemeClr val="lt2"/>
                </a:solidFill>
              </a:rPr>
              <a:t> </a:t>
            </a:r>
            <a:r>
              <a:rPr lang="en-ID" sz="1800" dirty="0" err="1">
                <a:solidFill>
                  <a:schemeClr val="lt2"/>
                </a:solidFill>
              </a:rPr>
              <a:t>Khusus</a:t>
            </a:r>
            <a:r>
              <a:rPr lang="en-ID" sz="1800" dirty="0">
                <a:solidFill>
                  <a:schemeClr val="lt2"/>
                </a:solidFill>
              </a:rPr>
              <a:t>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E7AE13-6DA9-0B1B-C730-873AAC7211BF}"/>
              </a:ext>
            </a:extLst>
          </p:cNvPr>
          <p:cNvSpPr txBox="1"/>
          <p:nvPr/>
        </p:nvSpPr>
        <p:spPr>
          <a:xfrm>
            <a:off x="4572000" y="1522668"/>
            <a:ext cx="444499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latin typeface="+mn-lt"/>
              </a:rPr>
              <a:t>Melakukan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proses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penilaian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evaluasi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mulai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dari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pengajuan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penyusunan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kertas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kerja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(self-assessment),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penilaian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pendahuluan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penilaian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internal (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deskevaluation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), dan monitoring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evaluasi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zona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integritas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Digitalisasi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proses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pembuatan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surat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pengantar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kabupaten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/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kota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surat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pengantar</a:t>
            </a:r>
            <a:r>
              <a:rPr lang="en-ID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provinsi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, dan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Laporan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Hasil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Evaluasi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(LHE).</a:t>
            </a: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Melakukan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pengelolaan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pengguna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, wilayah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tugas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pengawasan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TPI, daftar LKE,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nilai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rincian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hasil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persyaratan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WBK / WBBM.</a:t>
            </a:r>
          </a:p>
          <a:p>
            <a:pPr lvl="0" algn="just">
              <a:buClr>
                <a:schemeClr val="bg1"/>
              </a:buClr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47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064762"/>
            <a:ext cx="503795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Metode Penelitian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03</a:t>
            </a:r>
            <a:endParaRPr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93532" y="1059066"/>
            <a:ext cx="2543949" cy="2543949"/>
          </a:xfrm>
          <a:prstGeom prst="rect">
            <a:avLst/>
          </a:prstGeom>
        </p:spPr>
      </p:pic>
      <p:sp>
        <p:nvSpPr>
          <p:cNvPr id="2" name="Google Shape;344;p39">
            <a:extLst>
              <a:ext uri="{FF2B5EF4-FFF2-40B4-BE49-F238E27FC236}">
                <a16:creationId xmlns:a16="http://schemas.microsoft.com/office/drawing/2014/main" id="{80CB0991-0BEE-93DA-F1B9-93FCA3F4E3C4}"/>
              </a:ext>
            </a:extLst>
          </p:cNvPr>
          <p:cNvSpPr txBox="1">
            <a:spLocks/>
          </p:cNvSpPr>
          <p:nvPr/>
        </p:nvSpPr>
        <p:spPr>
          <a:xfrm>
            <a:off x="-7390758" y="2115162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Kerangka</a:t>
            </a:r>
            <a:r>
              <a:rPr lang="en-ID" sz="2800" dirty="0"/>
              <a:t> </a:t>
            </a:r>
            <a:r>
              <a:rPr lang="en-ID" sz="2800" dirty="0" err="1"/>
              <a:t>Pikir</a:t>
            </a:r>
            <a:endParaRPr lang="en-ID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4256975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66;p10">
            <a:extLst>
              <a:ext uri="{FF2B5EF4-FFF2-40B4-BE49-F238E27FC236}">
                <a16:creationId xmlns:a16="http://schemas.microsoft.com/office/drawing/2014/main" id="{13A080C3-9047-33D3-DD23-64E668364253}"/>
              </a:ext>
            </a:extLst>
          </p:cNvPr>
          <p:cNvSpPr/>
          <p:nvPr/>
        </p:nvSpPr>
        <p:spPr>
          <a:xfrm>
            <a:off x="7903275" y="-1876900"/>
            <a:ext cx="3146700" cy="3146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490826" y="-108085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89" name="Google Shape;68;p10">
            <a:extLst>
              <a:ext uri="{FF2B5EF4-FFF2-40B4-BE49-F238E27FC236}">
                <a16:creationId xmlns:a16="http://schemas.microsoft.com/office/drawing/2014/main" id="{2C52A23B-E018-CD67-1E84-FFBC3BC4B793}"/>
              </a:ext>
            </a:extLst>
          </p:cNvPr>
          <p:cNvSpPr/>
          <p:nvPr/>
        </p:nvSpPr>
        <p:spPr>
          <a:xfrm>
            <a:off x="3368999" y="210150"/>
            <a:ext cx="4370400" cy="47232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8851" y="1859002"/>
            <a:ext cx="2595200" cy="3692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2800" dirty="0" err="1"/>
              <a:t>Kerangka</a:t>
            </a:r>
            <a:r>
              <a:rPr lang="en-ID" sz="2800" dirty="0"/>
              <a:t> </a:t>
            </a:r>
            <a:r>
              <a:rPr lang="en-ID" sz="2800" dirty="0" err="1"/>
              <a:t>Pikir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41AE5BE-3FE1-714D-EAD0-C9AA50ADACD9}"/>
              </a:ext>
            </a:extLst>
          </p:cNvPr>
          <p:cNvSpPr txBox="1"/>
          <p:nvPr/>
        </p:nvSpPr>
        <p:spPr>
          <a:xfrm>
            <a:off x="8074800" y="4743390"/>
            <a:ext cx="106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8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0BADD-39FC-9538-B1D1-8541D0497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399" y="146138"/>
            <a:ext cx="4320000" cy="485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14;p15">
            <a:extLst>
              <a:ext uri="{FF2B5EF4-FFF2-40B4-BE49-F238E27FC236}">
                <a16:creationId xmlns:a16="http://schemas.microsoft.com/office/drawing/2014/main" id="{5E1D3026-791D-8989-71EB-BF565A26C699}"/>
              </a:ext>
            </a:extLst>
          </p:cNvPr>
          <p:cNvSpPr/>
          <p:nvPr/>
        </p:nvSpPr>
        <p:spPr>
          <a:xfrm>
            <a:off x="-447207" y="-371806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185674"/>
            <a:ext cx="7704000" cy="5875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Pengumpulan</a:t>
            </a:r>
            <a:r>
              <a:rPr lang="en-ID" sz="2400" dirty="0"/>
              <a:t> Data (1)</a:t>
            </a:r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736644" y="4900286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375001B8-32DE-F123-C24F-26ACD6C5580A}"/>
              </a:ext>
            </a:extLst>
          </p:cNvPr>
          <p:cNvGrpSpPr/>
          <p:nvPr/>
        </p:nvGrpSpPr>
        <p:grpSpPr>
          <a:xfrm rot="16200000">
            <a:off x="1247952" y="1376935"/>
            <a:ext cx="3960029" cy="2588773"/>
            <a:chOff x="1663849" y="1965690"/>
            <a:chExt cx="6771968" cy="1182333"/>
          </a:xfrm>
        </p:grpSpPr>
        <p:sp>
          <p:nvSpPr>
            <p:cNvPr id="443" name="Rounded Rectangle 12">
              <a:extLst>
                <a:ext uri="{FF2B5EF4-FFF2-40B4-BE49-F238E27FC236}">
                  <a16:creationId xmlns:a16="http://schemas.microsoft.com/office/drawing/2014/main" id="{EC1A9E35-C062-C7F2-01B5-F6E69FE50BC0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44" name="Rounded Rectangle 8">
              <a:extLst>
                <a:ext uri="{FF2B5EF4-FFF2-40B4-BE49-F238E27FC236}">
                  <a16:creationId xmlns:a16="http://schemas.microsoft.com/office/drawing/2014/main" id="{1CB2DC72-D9BB-9E95-5A0F-E894741FD987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45" name="TextBox 444">
            <a:extLst>
              <a:ext uri="{FF2B5EF4-FFF2-40B4-BE49-F238E27FC236}">
                <a16:creationId xmlns:a16="http://schemas.microsoft.com/office/drawing/2014/main" id="{67592B9E-32DF-D7C5-26AE-4DEDAAC121D9}"/>
              </a:ext>
            </a:extLst>
          </p:cNvPr>
          <p:cNvSpPr txBox="1"/>
          <p:nvPr/>
        </p:nvSpPr>
        <p:spPr>
          <a:xfrm>
            <a:off x="1918729" y="1267870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400" b="1" dirty="0" err="1"/>
              <a:t>Tujuan</a:t>
            </a:r>
            <a:r>
              <a:rPr lang="en-ID" sz="1400" dirty="0"/>
              <a:t>:              </a:t>
            </a:r>
            <a:r>
              <a:rPr lang="en-ID" sz="1400" dirty="0" err="1"/>
              <a:t>Memperoleh</a:t>
            </a:r>
            <a:r>
              <a:rPr lang="en-ID" sz="1400" dirty="0"/>
              <a:t> </a:t>
            </a:r>
            <a:r>
              <a:rPr lang="en-ID" sz="1400" dirty="0" err="1"/>
              <a:t>informasi</a:t>
            </a:r>
            <a:r>
              <a:rPr lang="en-ID" sz="1400" dirty="0"/>
              <a:t> </a:t>
            </a:r>
            <a:r>
              <a:rPr lang="en-ID" sz="1400" dirty="0" err="1"/>
              <a:t>mengenai</a:t>
            </a:r>
            <a:r>
              <a:rPr lang="en-ID" sz="1400" dirty="0"/>
              <a:t> </a:t>
            </a:r>
            <a:r>
              <a:rPr lang="en-ID" sz="1400" dirty="0" err="1"/>
              <a:t>permasalahan</a:t>
            </a:r>
            <a:r>
              <a:rPr lang="en-ID" sz="1400" dirty="0"/>
              <a:t> yang </a:t>
            </a:r>
            <a:r>
              <a:rPr lang="en-ID" sz="1400" dirty="0" err="1"/>
              <a:t>ada</a:t>
            </a:r>
            <a:r>
              <a:rPr lang="en-ID" sz="1400" dirty="0"/>
              <a:t> </a:t>
            </a:r>
            <a:r>
              <a:rPr lang="en-ID" sz="1400" dirty="0" err="1"/>
              <a:t>serta</a:t>
            </a:r>
            <a:r>
              <a:rPr lang="en-ID" sz="1400" dirty="0"/>
              <a:t> </a:t>
            </a:r>
            <a:r>
              <a:rPr lang="en-ID" sz="1400" dirty="0" err="1"/>
              <a:t>kebutuhan</a:t>
            </a:r>
            <a:r>
              <a:rPr lang="en-ID" sz="1400" dirty="0"/>
              <a:t> </a:t>
            </a:r>
            <a:r>
              <a:rPr lang="en-ID" sz="1400" i="1" dirty="0"/>
              <a:t>subject matter </a:t>
            </a:r>
            <a:r>
              <a:rPr lang="en-ID" sz="1400" dirty="0" err="1"/>
              <a:t>terhadap</a:t>
            </a:r>
            <a:r>
              <a:rPr lang="en-ID" sz="1400" dirty="0"/>
              <a:t> </a:t>
            </a:r>
            <a:r>
              <a:rPr lang="en-ID" sz="1400" dirty="0" err="1"/>
              <a:t>sistem</a:t>
            </a:r>
            <a:r>
              <a:rPr lang="en-ID" sz="1400" dirty="0"/>
              <a:t> yang </a:t>
            </a:r>
            <a:r>
              <a:rPr lang="en-ID" sz="1400" dirty="0" err="1"/>
              <a:t>akan</a:t>
            </a:r>
            <a:r>
              <a:rPr lang="en-ID" sz="1400" dirty="0"/>
              <a:t> </a:t>
            </a:r>
            <a:r>
              <a:rPr lang="en-ID" sz="1400" dirty="0" err="1"/>
              <a:t>dibuat</a:t>
            </a:r>
            <a:r>
              <a:rPr lang="en-ID" sz="1400" dirty="0"/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     </a:t>
            </a:r>
            <a:r>
              <a:rPr lang="en-US" altLang="ko-KR" sz="1400" dirty="0" err="1"/>
              <a:t>Pertemuan</a:t>
            </a:r>
            <a:r>
              <a:rPr lang="en-US" altLang="ko-KR" sz="1400" dirty="0"/>
              <a:t> </a:t>
            </a:r>
            <a:r>
              <a:rPr lang="en-US" altLang="ko-KR" dirty="0" err="1"/>
              <a:t>tatap</a:t>
            </a:r>
            <a:r>
              <a:rPr lang="en-US" altLang="ko-KR" dirty="0"/>
              <a:t> </a:t>
            </a:r>
            <a:r>
              <a:rPr lang="en-US" altLang="ko-KR" dirty="0" err="1"/>
              <a:t>muka</a:t>
            </a:r>
            <a:r>
              <a:rPr lang="en-US" altLang="ko-KR" dirty="0"/>
              <a:t> </a:t>
            </a:r>
            <a:r>
              <a:rPr lang="en-US" altLang="ko-KR" sz="1400" dirty="0"/>
              <a:t>dan </a:t>
            </a:r>
            <a:r>
              <a:rPr lang="en-US" altLang="ko-KR" sz="1400" dirty="0" err="1"/>
              <a:t>Whatsapp</a:t>
            </a:r>
            <a:endParaRPr lang="en-US" altLang="ko-KR" sz="14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ko-KR" sz="1400" b="1" i="1" dirty="0"/>
              <a:t>Subject matter</a:t>
            </a:r>
            <a:r>
              <a:rPr lang="en-US" altLang="ko-KR" sz="1400" dirty="0"/>
              <a:t>:        </a:t>
            </a:r>
            <a:r>
              <a:rPr lang="en-US" altLang="ko-KR" sz="1400" dirty="0" err="1"/>
              <a:t>Pegawai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Inspektorat</a:t>
            </a:r>
            <a:r>
              <a:rPr lang="en-US" altLang="ko-KR" sz="1400" dirty="0"/>
              <a:t> Utama Bagian </a:t>
            </a:r>
            <a:r>
              <a:rPr lang="en-US" altLang="ko-KR" sz="1400" dirty="0" err="1"/>
              <a:t>Umum</a:t>
            </a:r>
            <a:r>
              <a:rPr lang="en-US" altLang="ko-KR" sz="1400" dirty="0"/>
              <a:t> dan Wilayah 3</a:t>
            </a:r>
          </a:p>
          <a:p>
            <a:pPr marL="184150" lvl="1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46" name="Rounded Rectangle 5">
            <a:extLst>
              <a:ext uri="{FF2B5EF4-FFF2-40B4-BE49-F238E27FC236}">
                <a16:creationId xmlns:a16="http://schemas.microsoft.com/office/drawing/2014/main" id="{3E962BAA-736C-B751-87B3-B1B2D6F732AA}"/>
              </a:ext>
            </a:extLst>
          </p:cNvPr>
          <p:cNvSpPr/>
          <p:nvPr/>
        </p:nvSpPr>
        <p:spPr>
          <a:xfrm flipH="1">
            <a:off x="2091685" y="837593"/>
            <a:ext cx="36220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8054E4C3-9E97-AA19-FB7B-D06651A58366}"/>
              </a:ext>
            </a:extLst>
          </p:cNvPr>
          <p:cNvSpPr txBox="1"/>
          <p:nvPr/>
        </p:nvSpPr>
        <p:spPr>
          <a:xfrm>
            <a:off x="2603928" y="829861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Wawancara</a:t>
            </a:r>
            <a:endParaRPr lang="en-ID" sz="1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7986CCCD-EA5A-32A6-D6D3-8676E6FB1483}"/>
              </a:ext>
            </a:extLst>
          </p:cNvPr>
          <p:cNvGrpSpPr/>
          <p:nvPr/>
        </p:nvGrpSpPr>
        <p:grpSpPr>
          <a:xfrm rot="16200000">
            <a:off x="4021331" y="1384355"/>
            <a:ext cx="3960029" cy="2588773"/>
            <a:chOff x="1663849" y="1965690"/>
            <a:chExt cx="6771968" cy="1182333"/>
          </a:xfrm>
        </p:grpSpPr>
        <p:sp>
          <p:nvSpPr>
            <p:cNvPr id="479" name="Rounded Rectangle 12">
              <a:extLst>
                <a:ext uri="{FF2B5EF4-FFF2-40B4-BE49-F238E27FC236}">
                  <a16:creationId xmlns:a16="http://schemas.microsoft.com/office/drawing/2014/main" id="{C0131968-843E-434D-9D16-CEFD93844DF2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0" name="Rounded Rectangle 8">
              <a:extLst>
                <a:ext uri="{FF2B5EF4-FFF2-40B4-BE49-F238E27FC236}">
                  <a16:creationId xmlns:a16="http://schemas.microsoft.com/office/drawing/2014/main" id="{22553EE2-B03B-8414-B5BE-719A0232B96E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81" name="TextBox 480">
            <a:extLst>
              <a:ext uri="{FF2B5EF4-FFF2-40B4-BE49-F238E27FC236}">
                <a16:creationId xmlns:a16="http://schemas.microsoft.com/office/drawing/2014/main" id="{934F76F2-4051-CE60-9B82-380742922D1A}"/>
              </a:ext>
            </a:extLst>
          </p:cNvPr>
          <p:cNvSpPr txBox="1"/>
          <p:nvPr/>
        </p:nvSpPr>
        <p:spPr>
          <a:xfrm>
            <a:off x="4692108" y="1275290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ID" sz="1400" b="1" dirty="0" err="1"/>
              <a:t>Tujuan</a:t>
            </a:r>
            <a:r>
              <a:rPr lang="en-ID" sz="1400" dirty="0"/>
              <a:t>:                  </a:t>
            </a:r>
            <a:r>
              <a:rPr lang="en-ID" sz="1400" dirty="0" err="1"/>
              <a:t>Landasan</a:t>
            </a:r>
            <a:r>
              <a:rPr lang="en-ID" sz="1400" dirty="0"/>
              <a:t> </a:t>
            </a:r>
            <a:r>
              <a:rPr lang="en-ID" sz="1400" dirty="0" err="1"/>
              <a:t>teori</a:t>
            </a:r>
            <a:r>
              <a:rPr lang="en-ID" dirty="0"/>
              <a:t>.</a:t>
            </a:r>
            <a:endParaRPr lang="en-US" altLang="ko-KR" sz="1400" dirty="0"/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Mengumpulkan </a:t>
            </a:r>
            <a:r>
              <a:rPr lang="en-US" altLang="ko-KR" sz="1400" dirty="0" err="1"/>
              <a:t>berbagai</a:t>
            </a:r>
            <a:r>
              <a:rPr lang="en-US" altLang="ko-KR" sz="1400" dirty="0"/>
              <a:t> data </a:t>
            </a:r>
            <a:r>
              <a:rPr lang="en-US" altLang="ko-KR" sz="1400" dirty="0" err="1"/>
              <a:t>dari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dokumen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buku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karya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ilmiah</a:t>
            </a:r>
            <a:r>
              <a:rPr lang="en-US" altLang="ko-KR" sz="1400" dirty="0"/>
              <a:t>, dan </a:t>
            </a:r>
            <a:r>
              <a:rPr lang="en-US" altLang="ko-KR" sz="1400" dirty="0" err="1"/>
              <a:t>sumber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lainnya</a:t>
            </a:r>
            <a:r>
              <a:rPr lang="en-US" altLang="ko-KR" sz="1400" dirty="0"/>
              <a:t> yang </a:t>
            </a:r>
            <a:r>
              <a:rPr lang="en-US" altLang="ko-KR" sz="1400" dirty="0" err="1"/>
              <a:t>berkaitan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dengan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penelitian</a:t>
            </a:r>
            <a:r>
              <a:rPr lang="en-US" altLang="ko-KR" sz="1400" dirty="0"/>
              <a:t> yang </a:t>
            </a:r>
            <a:r>
              <a:rPr lang="en-US" altLang="ko-KR" sz="1400" dirty="0" err="1"/>
              <a:t>akan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dilakukan</a:t>
            </a:r>
            <a:r>
              <a:rPr lang="en-US" altLang="ko-KR" sz="1400" dirty="0"/>
              <a:t>.</a:t>
            </a:r>
          </a:p>
          <a:p>
            <a:pPr marL="184150" lvl="1"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83F2133C-5EC3-F752-12EA-DA50399B6CEC}"/>
              </a:ext>
            </a:extLst>
          </p:cNvPr>
          <p:cNvSpPr txBox="1"/>
          <p:nvPr/>
        </p:nvSpPr>
        <p:spPr>
          <a:xfrm>
            <a:off x="5377307" y="837281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Studi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Pustaka</a:t>
            </a:r>
            <a:endParaRPr lang="en-ID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1" name="Rectangle 9">
            <a:extLst>
              <a:ext uri="{FF2B5EF4-FFF2-40B4-BE49-F238E27FC236}">
                <a16:creationId xmlns:a16="http://schemas.microsoft.com/office/drawing/2014/main" id="{246A5061-A316-EF0D-0479-E4F9C8C3B0DF}"/>
              </a:ext>
            </a:extLst>
          </p:cNvPr>
          <p:cNvSpPr/>
          <p:nvPr/>
        </p:nvSpPr>
        <p:spPr>
          <a:xfrm>
            <a:off x="4866814" y="828126"/>
            <a:ext cx="392400" cy="3240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3" name="Google Shape;344;p39">
            <a:extLst>
              <a:ext uri="{FF2B5EF4-FFF2-40B4-BE49-F238E27FC236}">
                <a16:creationId xmlns:a16="http://schemas.microsoft.com/office/drawing/2014/main" id="{7692026C-49DA-0C77-2ECC-9324F9D17408}"/>
              </a:ext>
            </a:extLst>
          </p:cNvPr>
          <p:cNvSpPr txBox="1">
            <a:spLocks/>
          </p:cNvSpPr>
          <p:nvPr/>
        </p:nvSpPr>
        <p:spPr>
          <a:xfrm>
            <a:off x="532826" y="-1982556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(1)</a:t>
            </a:r>
          </a:p>
          <a:p>
            <a:pPr algn="ctr"/>
            <a:endParaRPr lang="en-ID" sz="2400" dirty="0"/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6BDE8516-BFCC-C26F-4264-16E2F70C4A61}"/>
              </a:ext>
            </a:extLst>
          </p:cNvPr>
          <p:cNvSpPr txBox="1"/>
          <p:nvPr/>
        </p:nvSpPr>
        <p:spPr>
          <a:xfrm>
            <a:off x="435874" y="-1419410"/>
            <a:ext cx="7897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50A7AFD4-B2AF-0179-D421-01F4F1A807D7}"/>
              </a:ext>
            </a:extLst>
          </p:cNvPr>
          <p:cNvSpPr txBox="1"/>
          <p:nvPr/>
        </p:nvSpPr>
        <p:spPr>
          <a:xfrm>
            <a:off x="7908131" y="4743390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9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E3D34-AC87-51BF-CB51-AEE35DE14F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14;p15">
            <a:extLst>
              <a:ext uri="{FF2B5EF4-FFF2-40B4-BE49-F238E27FC236}">
                <a16:creationId xmlns:a16="http://schemas.microsoft.com/office/drawing/2014/main" id="{5E1D3026-791D-8989-71EB-BF565A26C699}"/>
              </a:ext>
            </a:extLst>
          </p:cNvPr>
          <p:cNvSpPr/>
          <p:nvPr/>
        </p:nvSpPr>
        <p:spPr>
          <a:xfrm>
            <a:off x="-365050" y="-309468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185674"/>
            <a:ext cx="7704000" cy="5875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Pengumpulan</a:t>
            </a:r>
            <a:r>
              <a:rPr lang="en-ID" sz="2400" dirty="0"/>
              <a:t> Data (2)</a:t>
            </a:r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736644" y="4900286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7986CCCD-EA5A-32A6-D6D3-8676E6FB1483}"/>
              </a:ext>
            </a:extLst>
          </p:cNvPr>
          <p:cNvGrpSpPr/>
          <p:nvPr/>
        </p:nvGrpSpPr>
        <p:grpSpPr>
          <a:xfrm rot="16200000">
            <a:off x="1335883" y="1362391"/>
            <a:ext cx="3960029" cy="2588773"/>
            <a:chOff x="1663849" y="1965690"/>
            <a:chExt cx="6771968" cy="1182333"/>
          </a:xfrm>
        </p:grpSpPr>
        <p:sp>
          <p:nvSpPr>
            <p:cNvPr id="479" name="Rounded Rectangle 12">
              <a:extLst>
                <a:ext uri="{FF2B5EF4-FFF2-40B4-BE49-F238E27FC236}">
                  <a16:creationId xmlns:a16="http://schemas.microsoft.com/office/drawing/2014/main" id="{C0131968-843E-434D-9D16-CEFD93844DF2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0" name="Rounded Rectangle 8">
              <a:extLst>
                <a:ext uri="{FF2B5EF4-FFF2-40B4-BE49-F238E27FC236}">
                  <a16:creationId xmlns:a16="http://schemas.microsoft.com/office/drawing/2014/main" id="{22553EE2-B03B-8414-B5BE-719A0232B96E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81" name="TextBox 480">
            <a:extLst>
              <a:ext uri="{FF2B5EF4-FFF2-40B4-BE49-F238E27FC236}">
                <a16:creationId xmlns:a16="http://schemas.microsoft.com/office/drawing/2014/main" id="{934F76F2-4051-CE60-9B82-380742922D1A}"/>
              </a:ext>
            </a:extLst>
          </p:cNvPr>
          <p:cNvSpPr txBox="1"/>
          <p:nvPr/>
        </p:nvSpPr>
        <p:spPr>
          <a:xfrm>
            <a:off x="2006660" y="1253326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ID" sz="1400" b="1" dirty="0" err="1"/>
              <a:t>Tujuan</a:t>
            </a:r>
            <a:r>
              <a:rPr lang="en-ID" sz="1400" dirty="0"/>
              <a:t>:                  </a:t>
            </a:r>
          </a:p>
          <a:p>
            <a:pPr lvl="1" algn="just"/>
            <a:r>
              <a:rPr lang="en-ID" dirty="0"/>
              <a:t>   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pemahaman</a:t>
            </a:r>
            <a:r>
              <a:rPr lang="en-ID" dirty="0"/>
              <a:t> </a:t>
            </a:r>
            <a:r>
              <a:rPr lang="en-ID" dirty="0" err="1"/>
              <a:t>mendalam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topik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yang </a:t>
            </a:r>
            <a:r>
              <a:rPr lang="en-ID" dirty="0" err="1"/>
              <a:t>relevan</a:t>
            </a:r>
            <a:r>
              <a:rPr lang="en-ID" dirty="0"/>
              <a:t>.</a:t>
            </a:r>
          </a:p>
          <a:p>
            <a:pPr lvl="1" algn="just"/>
            <a:endParaRPr lang="en-US" altLang="ko-KR" dirty="0"/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</a:t>
            </a:r>
          </a:p>
          <a:p>
            <a:pPr marL="342900" lvl="1" indent="-342900" algn="just">
              <a:buFont typeface="+mj-lt"/>
              <a:buAutoNum type="arabicPeriod"/>
            </a:pPr>
            <a:r>
              <a:rPr lang="en-US" altLang="ko-KR" sz="1400" dirty="0" err="1"/>
              <a:t>Mengkaji</a:t>
            </a:r>
            <a:r>
              <a:rPr lang="en-US" altLang="ko-KR" sz="1400" dirty="0"/>
              <a:t> file </a:t>
            </a:r>
            <a:r>
              <a:rPr lang="en-US" altLang="ko-KR" sz="1400" i="1" dirty="0"/>
              <a:t>spreadsheet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lembar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kerja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evaluasi</a:t>
            </a:r>
            <a:r>
              <a:rPr lang="en-US" altLang="ko-KR" sz="1400" dirty="0"/>
              <a:t> (LKE) yang </a:t>
            </a:r>
            <a:r>
              <a:rPr lang="en-US" altLang="ko-KR" sz="1400" dirty="0" err="1"/>
              <a:t>telah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diberi</a:t>
            </a:r>
            <a:r>
              <a:rPr lang="en-US" altLang="ko-KR" sz="1400" dirty="0"/>
              <a:t> format </a:t>
            </a:r>
            <a:r>
              <a:rPr lang="en-US" altLang="ko-KR" sz="1400" dirty="0" err="1"/>
              <a:t>penghitungan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beserta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aturan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validasi</a:t>
            </a:r>
            <a:r>
              <a:rPr lang="en-US" altLang="ko-KR" sz="1400" dirty="0"/>
              <a:t> </a:t>
            </a:r>
            <a:endParaRPr lang="en-US" altLang="ko-KR" dirty="0"/>
          </a:p>
          <a:p>
            <a:pPr marL="342900" lvl="1" indent="-342900" algn="just">
              <a:buFont typeface="+mj-lt"/>
              <a:buAutoNum type="arabicPeriod"/>
            </a:pPr>
            <a:r>
              <a:rPr lang="en-US" altLang="ko-KR" dirty="0" err="1"/>
              <a:t>Mengkaji</a:t>
            </a:r>
            <a:r>
              <a:rPr lang="en-US" altLang="ko-KR" dirty="0"/>
              <a:t> </a:t>
            </a:r>
            <a:r>
              <a:rPr lang="en-US" altLang="ko-KR" dirty="0" err="1"/>
              <a:t>buku</a:t>
            </a:r>
            <a:r>
              <a:rPr lang="en-US" altLang="ko-KR" dirty="0"/>
              <a:t> “</a:t>
            </a:r>
            <a:r>
              <a:rPr lang="en-US" altLang="ko-KR" dirty="0" err="1"/>
              <a:t>Pedoman</a:t>
            </a:r>
            <a:r>
              <a:rPr lang="en-US" altLang="ko-KR" dirty="0"/>
              <a:t> Pembangunan dan </a:t>
            </a:r>
            <a:r>
              <a:rPr lang="en-US" altLang="ko-KR" dirty="0" err="1"/>
              <a:t>Evaluasi</a:t>
            </a:r>
            <a:r>
              <a:rPr lang="en-US" altLang="ko-KR" dirty="0"/>
              <a:t> Zona </a:t>
            </a:r>
            <a:r>
              <a:rPr lang="en-US" altLang="ko-KR" dirty="0" err="1"/>
              <a:t>Integritas</a:t>
            </a:r>
            <a:r>
              <a:rPr lang="en-US" altLang="ko-KR" dirty="0"/>
              <a:t>”</a:t>
            </a:r>
            <a:endParaRPr lang="en-US" altLang="ko-KR" sz="1400" dirty="0"/>
          </a:p>
          <a:p>
            <a:pPr marL="184150" lvl="1"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83F2133C-5EC3-F752-12EA-DA50399B6CEC}"/>
              </a:ext>
            </a:extLst>
          </p:cNvPr>
          <p:cNvSpPr txBox="1"/>
          <p:nvPr/>
        </p:nvSpPr>
        <p:spPr>
          <a:xfrm>
            <a:off x="2691859" y="815317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Studi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Dokumen</a:t>
            </a:r>
            <a:endParaRPr lang="en-ID" sz="1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1EC38BD5-D168-3A26-7691-A087FE10B9D6}"/>
              </a:ext>
            </a:extLst>
          </p:cNvPr>
          <p:cNvGrpSpPr/>
          <p:nvPr/>
        </p:nvGrpSpPr>
        <p:grpSpPr>
          <a:xfrm rot="16200000">
            <a:off x="4057600" y="1369885"/>
            <a:ext cx="3960029" cy="2588773"/>
            <a:chOff x="1663849" y="1965690"/>
            <a:chExt cx="6771968" cy="1182333"/>
          </a:xfrm>
        </p:grpSpPr>
        <p:sp>
          <p:nvSpPr>
            <p:cNvPr id="485" name="Rounded Rectangle 12">
              <a:extLst>
                <a:ext uri="{FF2B5EF4-FFF2-40B4-BE49-F238E27FC236}">
                  <a16:creationId xmlns:a16="http://schemas.microsoft.com/office/drawing/2014/main" id="{AC7E38A8-84F9-E76F-F376-1A8FA9539F11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6" name="Rounded Rectangle 8">
              <a:extLst>
                <a:ext uri="{FF2B5EF4-FFF2-40B4-BE49-F238E27FC236}">
                  <a16:creationId xmlns:a16="http://schemas.microsoft.com/office/drawing/2014/main" id="{DB52F644-A957-30AB-3B39-51FCFC1B87C1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87" name="TextBox 486">
            <a:extLst>
              <a:ext uri="{FF2B5EF4-FFF2-40B4-BE49-F238E27FC236}">
                <a16:creationId xmlns:a16="http://schemas.microsoft.com/office/drawing/2014/main" id="{A1DFA217-DF97-9025-8092-D09A624285D0}"/>
              </a:ext>
            </a:extLst>
          </p:cNvPr>
          <p:cNvSpPr txBox="1"/>
          <p:nvPr/>
        </p:nvSpPr>
        <p:spPr>
          <a:xfrm>
            <a:off x="4728377" y="1260820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Tujuan</a:t>
            </a:r>
            <a:r>
              <a:rPr lang="en-US" altLang="ko-KR" sz="1400" dirty="0"/>
              <a:t>:                        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keperluan</a:t>
            </a:r>
            <a:r>
              <a:rPr lang="en-ID" sz="1400" dirty="0"/>
              <a:t> uji </a:t>
            </a:r>
            <a:r>
              <a:rPr lang="en-ID" sz="1400" dirty="0" err="1"/>
              <a:t>evaluasi</a:t>
            </a:r>
            <a:r>
              <a:rPr lang="en-ID" sz="1400" dirty="0"/>
              <a:t> </a:t>
            </a:r>
            <a:r>
              <a:rPr lang="en-ID" sz="1400" dirty="0" err="1"/>
              <a:t>sistem</a:t>
            </a:r>
            <a:r>
              <a:rPr lang="en-ID" dirty="0"/>
              <a:t> </a:t>
            </a:r>
            <a:r>
              <a:rPr lang="en-ID" sz="1400" dirty="0" err="1"/>
              <a:t>menggunakan</a:t>
            </a:r>
            <a:r>
              <a:rPr lang="en-ID" sz="1400" dirty="0"/>
              <a:t> </a:t>
            </a:r>
            <a:r>
              <a:rPr lang="en-ID" sz="1400" dirty="0" err="1"/>
              <a:t>metode</a:t>
            </a:r>
            <a:r>
              <a:rPr lang="en-ID" sz="1400" dirty="0"/>
              <a:t> </a:t>
            </a:r>
            <a:r>
              <a:rPr lang="en-ID" sz="1400" i="1" dirty="0"/>
              <a:t>system usability scale </a:t>
            </a:r>
            <a:r>
              <a:rPr lang="en-ID" sz="1400" dirty="0"/>
              <a:t>(SUS) dan </a:t>
            </a:r>
            <a:r>
              <a:rPr lang="en-ID" sz="1400" i="1" dirty="0"/>
              <a:t>black box testing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        </a:t>
            </a:r>
            <a:r>
              <a:rPr lang="en-US" altLang="ko-KR" sz="1400" dirty="0" err="1"/>
              <a:t>Kuesioner</a:t>
            </a:r>
            <a:r>
              <a:rPr lang="en-US" altLang="ko-KR" sz="1400" dirty="0"/>
              <a:t> online </a:t>
            </a:r>
            <a:r>
              <a:rPr lang="en-US" altLang="ko-KR" sz="1400" dirty="0" err="1"/>
              <a:t>berupa</a:t>
            </a:r>
            <a:r>
              <a:rPr lang="en-US" altLang="ko-KR" sz="1400" dirty="0"/>
              <a:t> Google Form</a:t>
            </a:r>
          </a:p>
          <a:p>
            <a:pPr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D9D59238-1CCF-75D3-D30E-A6CB6C6787D5}"/>
              </a:ext>
            </a:extLst>
          </p:cNvPr>
          <p:cNvSpPr txBox="1"/>
          <p:nvPr/>
        </p:nvSpPr>
        <p:spPr>
          <a:xfrm>
            <a:off x="5413576" y="822811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</a:rPr>
              <a:t>Kuesioner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491" name="Rectangle 9">
            <a:extLst>
              <a:ext uri="{FF2B5EF4-FFF2-40B4-BE49-F238E27FC236}">
                <a16:creationId xmlns:a16="http://schemas.microsoft.com/office/drawing/2014/main" id="{246A5061-A316-EF0D-0479-E4F9C8C3B0DF}"/>
              </a:ext>
            </a:extLst>
          </p:cNvPr>
          <p:cNvSpPr/>
          <p:nvPr/>
        </p:nvSpPr>
        <p:spPr>
          <a:xfrm>
            <a:off x="2181366" y="806162"/>
            <a:ext cx="392400" cy="3240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2" name="Rectangle 30">
            <a:extLst>
              <a:ext uri="{FF2B5EF4-FFF2-40B4-BE49-F238E27FC236}">
                <a16:creationId xmlns:a16="http://schemas.microsoft.com/office/drawing/2014/main" id="{27E071AC-AE14-F55F-DE2F-F588FEB1267D}"/>
              </a:ext>
            </a:extLst>
          </p:cNvPr>
          <p:cNvSpPr/>
          <p:nvPr/>
        </p:nvSpPr>
        <p:spPr>
          <a:xfrm>
            <a:off x="4881903" y="815629"/>
            <a:ext cx="392400" cy="3240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3" name="Google Shape;344;p39">
            <a:extLst>
              <a:ext uri="{FF2B5EF4-FFF2-40B4-BE49-F238E27FC236}">
                <a16:creationId xmlns:a16="http://schemas.microsoft.com/office/drawing/2014/main" id="{7692026C-49DA-0C77-2ECC-9324F9D17408}"/>
              </a:ext>
            </a:extLst>
          </p:cNvPr>
          <p:cNvSpPr txBox="1">
            <a:spLocks/>
          </p:cNvSpPr>
          <p:nvPr/>
        </p:nvSpPr>
        <p:spPr>
          <a:xfrm>
            <a:off x="532826" y="-1982556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(1)</a:t>
            </a:r>
          </a:p>
          <a:p>
            <a:pPr algn="ctr"/>
            <a:endParaRPr lang="en-ID" sz="2400" dirty="0"/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6BDE8516-BFCC-C26F-4264-16E2F70C4A61}"/>
              </a:ext>
            </a:extLst>
          </p:cNvPr>
          <p:cNvSpPr txBox="1"/>
          <p:nvPr/>
        </p:nvSpPr>
        <p:spPr>
          <a:xfrm>
            <a:off x="435874" y="-1419410"/>
            <a:ext cx="7897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50A7AFD4-B2AF-0179-D421-01F4F1A807D7}"/>
              </a:ext>
            </a:extLst>
          </p:cNvPr>
          <p:cNvSpPr txBox="1"/>
          <p:nvPr/>
        </p:nvSpPr>
        <p:spPr>
          <a:xfrm>
            <a:off x="7908131" y="4743390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10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5D242-7673-1530-D147-396748CF65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2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185674"/>
            <a:ext cx="7704000" cy="5875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(1)</a:t>
            </a:r>
            <a:br>
              <a:rPr lang="en-ID" sz="2400" dirty="0"/>
            </a:br>
            <a:br>
              <a:rPr lang="en-ID" sz="2400" b="0" i="1" kern="0" spc="-20" dirty="0"/>
            </a:br>
            <a:br>
              <a:rPr lang="en-ID" sz="2400" dirty="0"/>
            </a:br>
            <a:endParaRPr lang="en-ID" sz="2400" dirty="0"/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686093" y="5071587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65;p10">
            <a:extLst>
              <a:ext uri="{FF2B5EF4-FFF2-40B4-BE49-F238E27FC236}">
                <a16:creationId xmlns:a16="http://schemas.microsoft.com/office/drawing/2014/main" id="{A9874236-7AD5-3469-1367-77B56F07FB70}"/>
              </a:ext>
            </a:extLst>
          </p:cNvPr>
          <p:cNvSpPr/>
          <p:nvPr/>
        </p:nvSpPr>
        <p:spPr>
          <a:xfrm>
            <a:off x="8084263" y="4359552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E1307-A615-9AD7-1A49-2B79BF098CAC}"/>
              </a:ext>
            </a:extLst>
          </p:cNvPr>
          <p:cNvSpPr txBox="1"/>
          <p:nvPr/>
        </p:nvSpPr>
        <p:spPr>
          <a:xfrm>
            <a:off x="339500" y="714754"/>
            <a:ext cx="85582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45523765-AFB4-47B0-043C-101EE0E9FA86}"/>
              </a:ext>
            </a:extLst>
          </p:cNvPr>
          <p:cNvSpPr/>
          <p:nvPr/>
        </p:nvSpPr>
        <p:spPr>
          <a:xfrm>
            <a:off x="705195" y="1567447"/>
            <a:ext cx="7733612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3FF8E458-EE7C-A9DE-DA77-D3A92DF9F4B1}"/>
              </a:ext>
            </a:extLst>
          </p:cNvPr>
          <p:cNvSpPr/>
          <p:nvPr/>
        </p:nvSpPr>
        <p:spPr>
          <a:xfrm>
            <a:off x="4449968" y="1425476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2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A8188C02-834F-EEB6-61BC-2897D4B3CB47}"/>
              </a:ext>
            </a:extLst>
          </p:cNvPr>
          <p:cNvSpPr/>
          <p:nvPr/>
        </p:nvSpPr>
        <p:spPr>
          <a:xfrm>
            <a:off x="705194" y="1367195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1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5B827B3B-6E9F-7889-4828-97291D172E78}"/>
              </a:ext>
            </a:extLst>
          </p:cNvPr>
          <p:cNvSpPr/>
          <p:nvPr/>
        </p:nvSpPr>
        <p:spPr>
          <a:xfrm>
            <a:off x="7436874" y="1387447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3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BFE603EB-F615-CC37-CB7A-C249BADAE352}"/>
              </a:ext>
            </a:extLst>
          </p:cNvPr>
          <p:cNvGrpSpPr/>
          <p:nvPr/>
        </p:nvGrpSpPr>
        <p:grpSpPr>
          <a:xfrm>
            <a:off x="350860" y="2483208"/>
            <a:ext cx="2254784" cy="984884"/>
            <a:chOff x="2113657" y="4283315"/>
            <a:chExt cx="3647460" cy="579643"/>
          </a:xfrm>
        </p:grpSpPr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7DCADF36-8236-08AE-BCBC-7A9563D2DC11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7ADDBF82-292D-1957-5ADD-07D68380F8E1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E9811EBE-2634-586A-5DBC-195A8319F31D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A052C695-A2C5-4FEC-7C06-92F5BEBADB78}"/>
              </a:ext>
            </a:extLst>
          </p:cNvPr>
          <p:cNvGrpSpPr/>
          <p:nvPr/>
        </p:nvGrpSpPr>
        <p:grpSpPr>
          <a:xfrm rot="16200000">
            <a:off x="452480" y="1626118"/>
            <a:ext cx="2140568" cy="2504846"/>
            <a:chOff x="1663850" y="1965689"/>
            <a:chExt cx="6771969" cy="1182334"/>
          </a:xfrm>
        </p:grpSpPr>
        <p:sp>
          <p:nvSpPr>
            <p:cNvPr id="405" name="Rounded Rectangle 12">
              <a:extLst>
                <a:ext uri="{FF2B5EF4-FFF2-40B4-BE49-F238E27FC236}">
                  <a16:creationId xmlns:a16="http://schemas.microsoft.com/office/drawing/2014/main" id="{D1DB620B-B937-FDC7-A09E-8583EB92D7B2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6" name="Rounded Rectangle 8">
              <a:extLst>
                <a:ext uri="{FF2B5EF4-FFF2-40B4-BE49-F238E27FC236}">
                  <a16:creationId xmlns:a16="http://schemas.microsoft.com/office/drawing/2014/main" id="{1E256FCD-D968-5C3D-081F-1402D9219A46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Requirements Analysis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1AF1E27-1947-402B-9DA9-B9340C47FF76}"/>
              </a:ext>
            </a:extLst>
          </p:cNvPr>
          <p:cNvSpPr/>
          <p:nvPr/>
        </p:nvSpPr>
        <p:spPr>
          <a:xfrm>
            <a:off x="270342" y="2504464"/>
            <a:ext cx="242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Wawancara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Pustaka, dan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dokumen</a:t>
            </a:r>
            <a:endParaRPr lang="en-US" altLang="ko-KR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sistem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berjalan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masalah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kebutuhan</a:t>
            </a:r>
            <a:r>
              <a:rPr lang="en-US" altLang="ko-KR" dirty="0">
                <a:cs typeface="Arial" pitchFamily="34" charset="0"/>
              </a:rPr>
              <a:t> </a:t>
            </a:r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AEA423FE-62C3-2150-B9A6-9AE1F5A7F044}"/>
              </a:ext>
            </a:extLst>
          </p:cNvPr>
          <p:cNvGrpSpPr/>
          <p:nvPr/>
        </p:nvGrpSpPr>
        <p:grpSpPr>
          <a:xfrm>
            <a:off x="3540644" y="2515495"/>
            <a:ext cx="2254784" cy="984884"/>
            <a:chOff x="2113657" y="4283315"/>
            <a:chExt cx="3647460" cy="579643"/>
          </a:xfrm>
        </p:grpSpPr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3F0B8338-8D8C-CEDF-CF5D-95564831775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995E837E-F1B2-A164-144A-3A13C221335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CEC32F95-47A9-4B26-95C5-15AB687E8764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CECA09D6-B674-8440-586D-7A0D720379D9}"/>
              </a:ext>
            </a:extLst>
          </p:cNvPr>
          <p:cNvGrpSpPr/>
          <p:nvPr/>
        </p:nvGrpSpPr>
        <p:grpSpPr>
          <a:xfrm rot="16200000">
            <a:off x="3112593" y="2011038"/>
            <a:ext cx="3013594" cy="2693973"/>
            <a:chOff x="1663850" y="1960109"/>
            <a:chExt cx="7004930" cy="1187914"/>
          </a:xfrm>
        </p:grpSpPr>
        <p:sp>
          <p:nvSpPr>
            <p:cNvPr id="431" name="Rounded Rectangle 12">
              <a:extLst>
                <a:ext uri="{FF2B5EF4-FFF2-40B4-BE49-F238E27FC236}">
                  <a16:creationId xmlns:a16="http://schemas.microsoft.com/office/drawing/2014/main" id="{36CE746E-F7E9-1DC8-2921-E00876787229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2" name="Rounded Rectangle 8">
              <a:extLst>
                <a:ext uri="{FF2B5EF4-FFF2-40B4-BE49-F238E27FC236}">
                  <a16:creationId xmlns:a16="http://schemas.microsoft.com/office/drawing/2014/main" id="{3E9410CF-D818-6887-E218-D8C390F881BA}"/>
                </a:ext>
              </a:extLst>
            </p:cNvPr>
            <p:cNvSpPr/>
            <p:nvPr/>
          </p:nvSpPr>
          <p:spPr>
            <a:xfrm rot="5400000" flipH="1">
              <a:off x="7290718" y="1764381"/>
              <a:ext cx="1182333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System Design</a:t>
              </a:r>
            </a:p>
          </p:txBody>
        </p:sp>
      </p:grpSp>
      <p:sp>
        <p:nvSpPr>
          <p:cNvPr id="433" name="Rectangle 432">
            <a:extLst>
              <a:ext uri="{FF2B5EF4-FFF2-40B4-BE49-F238E27FC236}">
                <a16:creationId xmlns:a16="http://schemas.microsoft.com/office/drawing/2014/main" id="{520C89DB-8F4C-34A6-E825-F296D778FEF2}"/>
              </a:ext>
            </a:extLst>
          </p:cNvPr>
          <p:cNvSpPr/>
          <p:nvPr/>
        </p:nvSpPr>
        <p:spPr>
          <a:xfrm>
            <a:off x="3377779" y="2514160"/>
            <a:ext cx="24510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/>
              <a:t>Perancangan</a:t>
            </a:r>
            <a:r>
              <a:rPr lang="en-ID" dirty="0"/>
              <a:t> proses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usulan</a:t>
            </a:r>
            <a:r>
              <a:rPr lang="en-ID" dirty="0"/>
              <a:t>, </a:t>
            </a:r>
            <a:r>
              <a:rPr lang="en-ID" i="1" dirty="0"/>
              <a:t>Entity Relationship Diagram</a:t>
            </a:r>
            <a:r>
              <a:rPr lang="en-ID" dirty="0"/>
              <a:t> (ERD), </a:t>
            </a:r>
            <a:r>
              <a:rPr lang="en-ID" i="1" dirty="0"/>
              <a:t>Use Case Diagram, Activity Diagram</a:t>
            </a:r>
            <a:r>
              <a:rPr lang="en-ID" dirty="0"/>
              <a:t>, dan </a:t>
            </a:r>
            <a:r>
              <a:rPr lang="en-ID" i="1" dirty="0"/>
              <a:t>wireframe </a:t>
            </a:r>
            <a:r>
              <a:rPr lang="en-ID" dirty="0"/>
              <a:t>yang </a:t>
            </a:r>
            <a:r>
              <a:rPr lang="en-ID" dirty="0" err="1"/>
              <a:t>tercantum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Product Requirement Document </a:t>
            </a:r>
            <a:r>
              <a:rPr lang="en-ID" dirty="0"/>
              <a:t>(PRD), dan </a:t>
            </a:r>
            <a:r>
              <a:rPr lang="en-ID" i="1" dirty="0"/>
              <a:t>Functional Specification Document</a:t>
            </a:r>
            <a:r>
              <a:rPr lang="en-ID" dirty="0"/>
              <a:t> (FSD).</a:t>
            </a:r>
            <a:endParaRPr lang="en-US" altLang="ko-KR" dirty="0">
              <a:cs typeface="Arial" pitchFamily="34" charset="0"/>
            </a:endParaRPr>
          </a:p>
        </p:txBody>
      </p: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C286E224-03A4-BDCC-759E-D46B8F70CCC5}"/>
              </a:ext>
            </a:extLst>
          </p:cNvPr>
          <p:cNvGrpSpPr/>
          <p:nvPr/>
        </p:nvGrpSpPr>
        <p:grpSpPr>
          <a:xfrm>
            <a:off x="6472059" y="2482215"/>
            <a:ext cx="2254784" cy="984884"/>
            <a:chOff x="2113657" y="4283315"/>
            <a:chExt cx="3647460" cy="579643"/>
          </a:xfrm>
        </p:grpSpPr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222EFAB7-17F6-7870-3F4C-B5D858604512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50B0F0C3-0A6A-0A7A-A205-C71384302EEF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FFD3D287-369C-75AF-31F4-04E69996F0F0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9FC6B8B3-137B-0785-DE17-AE62CDF824AA}"/>
              </a:ext>
            </a:extLst>
          </p:cNvPr>
          <p:cNvGrpSpPr/>
          <p:nvPr/>
        </p:nvGrpSpPr>
        <p:grpSpPr>
          <a:xfrm rot="16200000">
            <a:off x="6396704" y="1802099"/>
            <a:ext cx="2494517" cy="2504846"/>
            <a:chOff x="1663850" y="1965689"/>
            <a:chExt cx="6771968" cy="1182334"/>
          </a:xfrm>
        </p:grpSpPr>
        <p:sp>
          <p:nvSpPr>
            <p:cNvPr id="439" name="Rounded Rectangle 12">
              <a:extLst>
                <a:ext uri="{FF2B5EF4-FFF2-40B4-BE49-F238E27FC236}">
                  <a16:creationId xmlns:a16="http://schemas.microsoft.com/office/drawing/2014/main" id="{B8D332B4-1545-F552-C294-753DC2CDAAEA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0" name="Rounded Rectangle 8">
              <a:extLst>
                <a:ext uri="{FF2B5EF4-FFF2-40B4-BE49-F238E27FC236}">
                  <a16:creationId xmlns:a16="http://schemas.microsoft.com/office/drawing/2014/main" id="{484DC391-A1CB-2520-4148-DDF70C166482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implementation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1" name="Rectangle 440">
            <a:extLst>
              <a:ext uri="{FF2B5EF4-FFF2-40B4-BE49-F238E27FC236}">
                <a16:creationId xmlns:a16="http://schemas.microsoft.com/office/drawing/2014/main" id="{B1D195DE-227F-15A2-FD15-94E5BC338096}"/>
              </a:ext>
            </a:extLst>
          </p:cNvPr>
          <p:cNvSpPr/>
          <p:nvPr/>
        </p:nvSpPr>
        <p:spPr>
          <a:xfrm>
            <a:off x="6446456" y="2380771"/>
            <a:ext cx="24266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cs typeface="Arial" pitchFamily="34" charset="0"/>
              </a:rPr>
              <a:t>Implementasi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menggunakan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bahasa</a:t>
            </a:r>
            <a:r>
              <a:rPr lang="en-US" altLang="ko-KR" dirty="0">
                <a:cs typeface="Arial" pitchFamily="34" charset="0"/>
              </a:rPr>
              <a:t> PHP </a:t>
            </a:r>
            <a:r>
              <a:rPr lang="en-US" altLang="ko-KR" dirty="0" err="1">
                <a:cs typeface="Arial" pitchFamily="34" charset="0"/>
              </a:rPr>
              <a:t>dengan</a:t>
            </a:r>
            <a:r>
              <a:rPr lang="en-US" altLang="ko-KR" dirty="0">
                <a:cs typeface="Arial" pitchFamily="34" charset="0"/>
              </a:rPr>
              <a:t> framework Laravel 8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back-end dan Bootstrap, </a:t>
            </a:r>
            <a:r>
              <a:rPr lang="en-US" altLang="ko-KR" dirty="0" err="1">
                <a:cs typeface="Arial" pitchFamily="34" charset="0"/>
              </a:rPr>
              <a:t>Jquery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front-end. </a:t>
            </a:r>
            <a:r>
              <a:rPr lang="en-US" altLang="ko-KR" dirty="0" err="1">
                <a:cs typeface="Arial" pitchFamily="34" charset="0"/>
              </a:rPr>
              <a:t>Sementara</a:t>
            </a:r>
            <a:r>
              <a:rPr lang="en-US" altLang="ko-KR" dirty="0">
                <a:cs typeface="Arial" pitchFamily="34" charset="0"/>
              </a:rPr>
              <a:t> DBMS yang </a:t>
            </a:r>
            <a:r>
              <a:rPr lang="en-US" altLang="ko-KR" dirty="0" err="1">
                <a:cs typeface="Arial" pitchFamily="34" charset="0"/>
              </a:rPr>
              <a:t>digunakan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adalah</a:t>
            </a:r>
            <a:r>
              <a:rPr lang="en-US" altLang="ko-KR" dirty="0">
                <a:cs typeface="Arial" pitchFamily="34" charset="0"/>
              </a:rPr>
              <a:t> MySQL.</a:t>
            </a:r>
          </a:p>
          <a:p>
            <a:pPr algn="just"/>
            <a:endParaRPr lang="en-US" altLang="ko-KR" dirty="0"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0EA85-AEEE-2DC5-C770-A5D640CB1DE4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11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359CB9-4456-9DCF-BEDA-99A8EF25FEFB}"/>
              </a:ext>
            </a:extLst>
          </p:cNvPr>
          <p:cNvSpPr/>
          <p:nvPr/>
        </p:nvSpPr>
        <p:spPr>
          <a:xfrm>
            <a:off x="9847363" y="1590306"/>
            <a:ext cx="7538806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8DDD0AE-34C4-DDD3-D5FA-99523E466875}"/>
              </a:ext>
            </a:extLst>
          </p:cNvPr>
          <p:cNvSpPr/>
          <p:nvPr/>
        </p:nvSpPr>
        <p:spPr>
          <a:xfrm>
            <a:off x="13596191" y="1407082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5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32BBB49-51E8-6E1B-36FE-5977497AEE41}"/>
              </a:ext>
            </a:extLst>
          </p:cNvPr>
          <p:cNvSpPr/>
          <p:nvPr/>
        </p:nvSpPr>
        <p:spPr>
          <a:xfrm>
            <a:off x="10489294" y="1415529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4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2F142D8-5FE3-8A5C-DF88-6E58EA5EA895}"/>
              </a:ext>
            </a:extLst>
          </p:cNvPr>
          <p:cNvSpPr/>
          <p:nvPr/>
        </p:nvSpPr>
        <p:spPr>
          <a:xfrm>
            <a:off x="17386168" y="1410306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6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399476-41F5-5ACF-9C42-9425381D799C}"/>
              </a:ext>
            </a:extLst>
          </p:cNvPr>
          <p:cNvGrpSpPr/>
          <p:nvPr/>
        </p:nvGrpSpPr>
        <p:grpSpPr>
          <a:xfrm>
            <a:off x="9493028" y="2506067"/>
            <a:ext cx="2254784" cy="984884"/>
            <a:chOff x="2113657" y="4283315"/>
            <a:chExt cx="3647460" cy="57964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EBC00E-9748-3029-AA5D-EFD24E1890B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04F8C6-7B3D-968C-24DB-B6B5296CD51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D3DD10-4F92-F316-A90B-7162E4252E42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4924905-9FA5-30C8-A43C-B923F54C6026}"/>
              </a:ext>
            </a:extLst>
          </p:cNvPr>
          <p:cNvGrpSpPr/>
          <p:nvPr/>
        </p:nvGrpSpPr>
        <p:grpSpPr>
          <a:xfrm rot="16200000">
            <a:off x="9594648" y="1648977"/>
            <a:ext cx="2140568" cy="2504846"/>
            <a:chOff x="1663850" y="1965689"/>
            <a:chExt cx="6771969" cy="1182334"/>
          </a:xfrm>
        </p:grpSpPr>
        <p:sp>
          <p:nvSpPr>
            <p:cNvPr id="43" name="Rounded Rectangle 12">
              <a:extLst>
                <a:ext uri="{FF2B5EF4-FFF2-40B4-BE49-F238E27FC236}">
                  <a16:creationId xmlns:a16="http://schemas.microsoft.com/office/drawing/2014/main" id="{9DB786CF-8CBC-64E4-6243-C63BB76F6AD1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8">
              <a:extLst>
                <a:ext uri="{FF2B5EF4-FFF2-40B4-BE49-F238E27FC236}">
                  <a16:creationId xmlns:a16="http://schemas.microsoft.com/office/drawing/2014/main" id="{939247FA-D574-35F5-87F7-6097A29E06BE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Testing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D745C38-A7B4-A239-FBE8-5927E750FBF1}"/>
              </a:ext>
            </a:extLst>
          </p:cNvPr>
          <p:cNvSpPr/>
          <p:nvPr/>
        </p:nvSpPr>
        <p:spPr>
          <a:xfrm>
            <a:off x="9412510" y="2592302"/>
            <a:ext cx="24266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cs typeface="Arial" pitchFamily="34" charset="0"/>
              </a:rPr>
              <a:t>Blackbox testing </a:t>
            </a:r>
            <a:r>
              <a:rPr lang="en-US" dirty="0">
                <a:cs typeface="Arial" pitchFamily="34" charset="0"/>
              </a:rPr>
              <a:t>dan</a:t>
            </a:r>
            <a:r>
              <a:rPr lang="en-US" i="1" dirty="0">
                <a:cs typeface="Arial" pitchFamily="34" charset="0"/>
              </a:rPr>
              <a:t> System Usability Scale (SUS)</a:t>
            </a:r>
            <a:endParaRPr lang="en-US" altLang="ko-KR" i="1" dirty="0">
              <a:cs typeface="Arial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7EFEBD2-FCDD-BED4-E735-131CDB3E493F}"/>
              </a:ext>
            </a:extLst>
          </p:cNvPr>
          <p:cNvGrpSpPr/>
          <p:nvPr/>
        </p:nvGrpSpPr>
        <p:grpSpPr>
          <a:xfrm>
            <a:off x="12586560" y="2506067"/>
            <a:ext cx="2254784" cy="984884"/>
            <a:chOff x="2113657" y="4283315"/>
            <a:chExt cx="3647460" cy="57964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1E29E5-529B-8BB1-2F1D-0C929F946FAA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13C6AE-5D45-D910-6C62-CEB382E63ED8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3B7149-B4EE-0102-7E56-8E285127F663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1669FCC-135D-1F66-2382-2E171EA160C4}"/>
              </a:ext>
            </a:extLst>
          </p:cNvPr>
          <p:cNvGrpSpPr/>
          <p:nvPr/>
        </p:nvGrpSpPr>
        <p:grpSpPr>
          <a:xfrm rot="16200000">
            <a:off x="12688180" y="1648977"/>
            <a:ext cx="2140568" cy="2504846"/>
            <a:chOff x="1663850" y="1965689"/>
            <a:chExt cx="6771966" cy="1182334"/>
          </a:xfrm>
        </p:grpSpPr>
        <p:sp>
          <p:nvSpPr>
            <p:cNvPr id="51" name="Rounded Rectangle 12">
              <a:extLst>
                <a:ext uri="{FF2B5EF4-FFF2-40B4-BE49-F238E27FC236}">
                  <a16:creationId xmlns:a16="http://schemas.microsoft.com/office/drawing/2014/main" id="{54ACA1DB-E388-7393-47E1-A3768D05C26F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8">
              <a:extLst>
                <a:ext uri="{FF2B5EF4-FFF2-40B4-BE49-F238E27FC236}">
                  <a16:creationId xmlns:a16="http://schemas.microsoft.com/office/drawing/2014/main" id="{7E470B64-8204-2870-60DD-867814D76895}"/>
                </a:ext>
              </a:extLst>
            </p:cNvPr>
            <p:cNvSpPr/>
            <p:nvPr/>
          </p:nvSpPr>
          <p:spPr>
            <a:xfrm rot="5400000" flipH="1">
              <a:off x="7057755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/>
                <a:t>Deployment</a:t>
              </a:r>
              <a:endParaRPr lang="en-ID" b="1" i="1" dirty="0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7BC78393-F08C-C8D0-609F-94FAA9E033F1}"/>
              </a:ext>
            </a:extLst>
          </p:cNvPr>
          <p:cNvSpPr/>
          <p:nvPr/>
        </p:nvSpPr>
        <p:spPr>
          <a:xfrm>
            <a:off x="12609806" y="2559298"/>
            <a:ext cx="2426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>
                <a:cs typeface="Arial" pitchFamily="34" charset="0"/>
              </a:rPr>
              <a:t>Menginstal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sistem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ke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lingkungan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produksi</a:t>
            </a:r>
            <a:endParaRPr lang="en-ID" dirty="0">
              <a:cs typeface="Arial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1A9E0A3-303D-4249-A8E3-F2925D9E1736}"/>
              </a:ext>
            </a:extLst>
          </p:cNvPr>
          <p:cNvGrpSpPr/>
          <p:nvPr/>
        </p:nvGrpSpPr>
        <p:grpSpPr>
          <a:xfrm>
            <a:off x="15614227" y="2505074"/>
            <a:ext cx="2254784" cy="984884"/>
            <a:chOff x="2113657" y="4283315"/>
            <a:chExt cx="3647460" cy="5796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DD78F85-B7EC-9DBF-7E8E-A732F9CBBA90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0F7C56-7EFE-3C11-1591-BEDC1368DC2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71235F2-0604-A1F5-58EB-3CA99D4E3DBF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1C5AB34-1730-8315-EA3E-7621FFEA9BB9}"/>
              </a:ext>
            </a:extLst>
          </p:cNvPr>
          <p:cNvGrpSpPr/>
          <p:nvPr/>
        </p:nvGrpSpPr>
        <p:grpSpPr>
          <a:xfrm rot="16200000">
            <a:off x="15715847" y="1647984"/>
            <a:ext cx="2140568" cy="2504846"/>
            <a:chOff x="1663850" y="1965689"/>
            <a:chExt cx="6771968" cy="1182334"/>
          </a:xfrm>
        </p:grpSpPr>
        <p:sp>
          <p:nvSpPr>
            <p:cNvPr id="59" name="Rounded Rectangle 12">
              <a:extLst>
                <a:ext uri="{FF2B5EF4-FFF2-40B4-BE49-F238E27FC236}">
                  <a16:creationId xmlns:a16="http://schemas.microsoft.com/office/drawing/2014/main" id="{303B5DED-96A6-4E5A-1CE3-70C9D0E029B4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Rounded Rectangle 8">
              <a:extLst>
                <a:ext uri="{FF2B5EF4-FFF2-40B4-BE49-F238E27FC236}">
                  <a16:creationId xmlns:a16="http://schemas.microsoft.com/office/drawing/2014/main" id="{58F819F4-DFEF-A440-6155-5F57891B40E7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Maintenance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7C5DD0E-6CA8-B13F-BC8B-2D98A4319ABC}"/>
              </a:ext>
            </a:extLst>
          </p:cNvPr>
          <p:cNvSpPr/>
          <p:nvPr/>
        </p:nvSpPr>
        <p:spPr>
          <a:xfrm>
            <a:off x="15599576" y="2594609"/>
            <a:ext cx="2426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cs typeface="Arial" pitchFamily="34" charset="0"/>
              </a:rPr>
              <a:t>Pemeliharaan rutin terhadap sistem</a:t>
            </a:r>
          </a:p>
        </p:txBody>
      </p:sp>
      <p:sp>
        <p:nvSpPr>
          <p:cNvPr id="5" name="Google Shape;114;p15">
            <a:extLst>
              <a:ext uri="{FF2B5EF4-FFF2-40B4-BE49-F238E27FC236}">
                <a16:creationId xmlns:a16="http://schemas.microsoft.com/office/drawing/2014/main" id="{542F9046-08D6-4DD1-50C0-A5BB955A0DCD}"/>
              </a:ext>
            </a:extLst>
          </p:cNvPr>
          <p:cNvSpPr/>
          <p:nvPr/>
        </p:nvSpPr>
        <p:spPr>
          <a:xfrm>
            <a:off x="-365050" y="-309468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49F36-135D-FF22-BA03-16E2979655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0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248926"/>
            <a:ext cx="7704000" cy="45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(2)</a:t>
            </a:r>
            <a:br>
              <a:rPr lang="en-ID" sz="2400" b="0" i="1" kern="0" spc="-20" dirty="0"/>
            </a:br>
            <a:br>
              <a:rPr lang="en-ID" sz="2400" dirty="0"/>
            </a:br>
            <a:endParaRPr lang="en-ID" sz="2400" dirty="0"/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736644" y="4900286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65;p10">
            <a:extLst>
              <a:ext uri="{FF2B5EF4-FFF2-40B4-BE49-F238E27FC236}">
                <a16:creationId xmlns:a16="http://schemas.microsoft.com/office/drawing/2014/main" id="{A9874236-7AD5-3469-1367-77B56F07FB70}"/>
              </a:ext>
            </a:extLst>
          </p:cNvPr>
          <p:cNvSpPr/>
          <p:nvPr/>
        </p:nvSpPr>
        <p:spPr>
          <a:xfrm>
            <a:off x="7845292" y="4214855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E1307-A615-9AD7-1A49-2B79BF098CAC}"/>
              </a:ext>
            </a:extLst>
          </p:cNvPr>
          <p:cNvSpPr txBox="1"/>
          <p:nvPr/>
        </p:nvSpPr>
        <p:spPr>
          <a:xfrm>
            <a:off x="339500" y="714754"/>
            <a:ext cx="85582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45523765-AFB4-47B0-043C-101EE0E9FA86}"/>
              </a:ext>
            </a:extLst>
          </p:cNvPr>
          <p:cNvSpPr/>
          <p:nvPr/>
        </p:nvSpPr>
        <p:spPr>
          <a:xfrm>
            <a:off x="705195" y="1567447"/>
            <a:ext cx="7538806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3FF8E458-EE7C-A9DE-DA77-D3A92DF9F4B1}"/>
              </a:ext>
            </a:extLst>
          </p:cNvPr>
          <p:cNvSpPr/>
          <p:nvPr/>
        </p:nvSpPr>
        <p:spPr>
          <a:xfrm>
            <a:off x="4454023" y="1384223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5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A8188C02-834F-EEB6-61BC-2897D4B3CB47}"/>
              </a:ext>
            </a:extLst>
          </p:cNvPr>
          <p:cNvSpPr/>
          <p:nvPr/>
        </p:nvSpPr>
        <p:spPr>
          <a:xfrm>
            <a:off x="1347126" y="1392670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4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5B827B3B-6E9F-7889-4828-97291D172E78}"/>
              </a:ext>
            </a:extLst>
          </p:cNvPr>
          <p:cNvSpPr/>
          <p:nvPr/>
        </p:nvSpPr>
        <p:spPr>
          <a:xfrm>
            <a:off x="8244000" y="1387447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6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BFE603EB-F615-CC37-CB7A-C249BADAE352}"/>
              </a:ext>
            </a:extLst>
          </p:cNvPr>
          <p:cNvGrpSpPr/>
          <p:nvPr/>
        </p:nvGrpSpPr>
        <p:grpSpPr>
          <a:xfrm>
            <a:off x="350860" y="2483208"/>
            <a:ext cx="2254784" cy="984884"/>
            <a:chOff x="2113657" y="4283315"/>
            <a:chExt cx="3647460" cy="579643"/>
          </a:xfrm>
        </p:grpSpPr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7DCADF36-8236-08AE-BCBC-7A9563D2DC11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7ADDBF82-292D-1957-5ADD-07D68380F8E1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E9811EBE-2634-586A-5DBC-195A8319F31D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A052C695-A2C5-4FEC-7C06-92F5BEBADB78}"/>
              </a:ext>
            </a:extLst>
          </p:cNvPr>
          <p:cNvGrpSpPr/>
          <p:nvPr/>
        </p:nvGrpSpPr>
        <p:grpSpPr>
          <a:xfrm rot="16200000">
            <a:off x="452480" y="1626118"/>
            <a:ext cx="2140568" cy="2504846"/>
            <a:chOff x="1663850" y="1965689"/>
            <a:chExt cx="6771969" cy="1182334"/>
          </a:xfrm>
        </p:grpSpPr>
        <p:sp>
          <p:nvSpPr>
            <p:cNvPr id="405" name="Rounded Rectangle 12">
              <a:extLst>
                <a:ext uri="{FF2B5EF4-FFF2-40B4-BE49-F238E27FC236}">
                  <a16:creationId xmlns:a16="http://schemas.microsoft.com/office/drawing/2014/main" id="{D1DB620B-B937-FDC7-A09E-8583EB92D7B2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6" name="Rounded Rectangle 8">
              <a:extLst>
                <a:ext uri="{FF2B5EF4-FFF2-40B4-BE49-F238E27FC236}">
                  <a16:creationId xmlns:a16="http://schemas.microsoft.com/office/drawing/2014/main" id="{1E256FCD-D968-5C3D-081F-1402D9219A46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Testing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1AF1E27-1947-402B-9DA9-B9340C47FF76}"/>
              </a:ext>
            </a:extLst>
          </p:cNvPr>
          <p:cNvSpPr/>
          <p:nvPr/>
        </p:nvSpPr>
        <p:spPr>
          <a:xfrm>
            <a:off x="270342" y="2569443"/>
            <a:ext cx="24266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cs typeface="Arial" pitchFamily="34" charset="0"/>
              </a:rPr>
              <a:t>Blackbox testing </a:t>
            </a:r>
            <a:r>
              <a:rPr lang="en-US" dirty="0">
                <a:cs typeface="Arial" pitchFamily="34" charset="0"/>
              </a:rPr>
              <a:t>dan</a:t>
            </a:r>
            <a:r>
              <a:rPr lang="en-US" i="1" dirty="0">
                <a:cs typeface="Arial" pitchFamily="34" charset="0"/>
              </a:rPr>
              <a:t> System Usability Scale (SUS)</a:t>
            </a:r>
            <a:endParaRPr lang="en-US" altLang="ko-KR" i="1" dirty="0">
              <a:cs typeface="Arial" pitchFamily="34" charset="0"/>
            </a:endParaRPr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AEA423FE-62C3-2150-B9A6-9AE1F5A7F044}"/>
              </a:ext>
            </a:extLst>
          </p:cNvPr>
          <p:cNvGrpSpPr/>
          <p:nvPr/>
        </p:nvGrpSpPr>
        <p:grpSpPr>
          <a:xfrm>
            <a:off x="3444392" y="2483208"/>
            <a:ext cx="2254784" cy="984884"/>
            <a:chOff x="2113657" y="4283315"/>
            <a:chExt cx="3647460" cy="579643"/>
          </a:xfrm>
        </p:grpSpPr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3F0B8338-8D8C-CEDF-CF5D-95564831775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995E837E-F1B2-A164-144A-3A13C221335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CEC32F95-47A9-4B26-95C5-15AB687E8764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CECA09D6-B674-8440-586D-7A0D720379D9}"/>
              </a:ext>
            </a:extLst>
          </p:cNvPr>
          <p:cNvGrpSpPr/>
          <p:nvPr/>
        </p:nvGrpSpPr>
        <p:grpSpPr>
          <a:xfrm rot="16200000">
            <a:off x="3546012" y="1626118"/>
            <a:ext cx="2140568" cy="2504846"/>
            <a:chOff x="1663850" y="1965689"/>
            <a:chExt cx="6771966" cy="1182334"/>
          </a:xfrm>
        </p:grpSpPr>
        <p:sp>
          <p:nvSpPr>
            <p:cNvPr id="431" name="Rounded Rectangle 12">
              <a:extLst>
                <a:ext uri="{FF2B5EF4-FFF2-40B4-BE49-F238E27FC236}">
                  <a16:creationId xmlns:a16="http://schemas.microsoft.com/office/drawing/2014/main" id="{36CE746E-F7E9-1DC8-2921-E00876787229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2" name="Rounded Rectangle 8">
              <a:extLst>
                <a:ext uri="{FF2B5EF4-FFF2-40B4-BE49-F238E27FC236}">
                  <a16:creationId xmlns:a16="http://schemas.microsoft.com/office/drawing/2014/main" id="{3E9410CF-D818-6887-E218-D8C390F881BA}"/>
                </a:ext>
              </a:extLst>
            </p:cNvPr>
            <p:cNvSpPr/>
            <p:nvPr/>
          </p:nvSpPr>
          <p:spPr>
            <a:xfrm rot="5400000" flipH="1">
              <a:off x="7057755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/>
                <a:t>Deployment</a:t>
              </a:r>
              <a:endParaRPr lang="en-ID" b="1" i="1" dirty="0"/>
            </a:p>
          </p:txBody>
        </p:sp>
      </p:grpSp>
      <p:sp>
        <p:nvSpPr>
          <p:cNvPr id="433" name="Rectangle 432">
            <a:extLst>
              <a:ext uri="{FF2B5EF4-FFF2-40B4-BE49-F238E27FC236}">
                <a16:creationId xmlns:a16="http://schemas.microsoft.com/office/drawing/2014/main" id="{520C89DB-8F4C-34A6-E825-F296D778FEF2}"/>
              </a:ext>
            </a:extLst>
          </p:cNvPr>
          <p:cNvSpPr/>
          <p:nvPr/>
        </p:nvSpPr>
        <p:spPr>
          <a:xfrm>
            <a:off x="3467639" y="2536439"/>
            <a:ext cx="23120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>
                <a:cs typeface="Arial" pitchFamily="34" charset="0"/>
              </a:rPr>
              <a:t>Menginstal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sistem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ke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lingkungan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produksi</a:t>
            </a:r>
            <a:endParaRPr lang="en-ID" dirty="0">
              <a:cs typeface="Arial" pitchFamily="34" charset="0"/>
            </a:endParaRPr>
          </a:p>
        </p:txBody>
      </p: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C286E224-03A4-BDCC-759E-D46B8F70CCC5}"/>
              </a:ext>
            </a:extLst>
          </p:cNvPr>
          <p:cNvGrpSpPr/>
          <p:nvPr/>
        </p:nvGrpSpPr>
        <p:grpSpPr>
          <a:xfrm>
            <a:off x="6472059" y="2482215"/>
            <a:ext cx="2254784" cy="984884"/>
            <a:chOff x="2113657" y="4283315"/>
            <a:chExt cx="3647460" cy="579643"/>
          </a:xfrm>
        </p:grpSpPr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222EFAB7-17F6-7870-3F4C-B5D858604512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50B0F0C3-0A6A-0A7A-A205-C71384302EEF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FFD3D287-369C-75AF-31F4-04E69996F0F0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9FC6B8B3-137B-0785-DE17-AE62CDF824AA}"/>
              </a:ext>
            </a:extLst>
          </p:cNvPr>
          <p:cNvGrpSpPr/>
          <p:nvPr/>
        </p:nvGrpSpPr>
        <p:grpSpPr>
          <a:xfrm rot="16200000">
            <a:off x="6573679" y="1625125"/>
            <a:ext cx="2140568" cy="2504846"/>
            <a:chOff x="1663850" y="1965689"/>
            <a:chExt cx="6771968" cy="1182334"/>
          </a:xfrm>
        </p:grpSpPr>
        <p:sp>
          <p:nvSpPr>
            <p:cNvPr id="439" name="Rounded Rectangle 12">
              <a:extLst>
                <a:ext uri="{FF2B5EF4-FFF2-40B4-BE49-F238E27FC236}">
                  <a16:creationId xmlns:a16="http://schemas.microsoft.com/office/drawing/2014/main" id="{B8D332B4-1545-F552-C294-753DC2CDAAEA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0" name="Rounded Rectangle 8">
              <a:extLst>
                <a:ext uri="{FF2B5EF4-FFF2-40B4-BE49-F238E27FC236}">
                  <a16:creationId xmlns:a16="http://schemas.microsoft.com/office/drawing/2014/main" id="{484DC391-A1CB-2520-4148-DDF70C166482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Maintenance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1" name="Rectangle 440">
            <a:extLst>
              <a:ext uri="{FF2B5EF4-FFF2-40B4-BE49-F238E27FC236}">
                <a16:creationId xmlns:a16="http://schemas.microsoft.com/office/drawing/2014/main" id="{B1D195DE-227F-15A2-FD15-94E5BC338096}"/>
              </a:ext>
            </a:extLst>
          </p:cNvPr>
          <p:cNvSpPr/>
          <p:nvPr/>
        </p:nvSpPr>
        <p:spPr>
          <a:xfrm>
            <a:off x="6457408" y="2571750"/>
            <a:ext cx="2426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cs typeface="Arial" pitchFamily="34" charset="0"/>
              </a:rPr>
              <a:t>Pemeliharaan rutin terhadap sistem</a:t>
            </a:r>
          </a:p>
        </p:txBody>
      </p:sp>
      <p:sp>
        <p:nvSpPr>
          <p:cNvPr id="339" name="Google Shape;366;p41">
            <a:extLst>
              <a:ext uri="{FF2B5EF4-FFF2-40B4-BE49-F238E27FC236}">
                <a16:creationId xmlns:a16="http://schemas.microsoft.com/office/drawing/2014/main" id="{3828994A-9F6F-C2FB-270D-A625B868D4E4}"/>
              </a:ext>
            </a:extLst>
          </p:cNvPr>
          <p:cNvSpPr txBox="1">
            <a:spLocks/>
          </p:cNvSpPr>
          <p:nvPr/>
        </p:nvSpPr>
        <p:spPr>
          <a:xfrm>
            <a:off x="464558" y="-880135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chemeClr val="bg1"/>
                </a:solidFill>
                <a:latin typeface="Krona One" panose="020B0604020202020204" charset="0"/>
              </a:rPr>
              <a:t>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60AA1-79F1-0C65-378E-E407BAD2C1E0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12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B82E03-2C19-CD74-306B-1618CCB92576}"/>
              </a:ext>
            </a:extLst>
          </p:cNvPr>
          <p:cNvSpPr/>
          <p:nvPr/>
        </p:nvSpPr>
        <p:spPr>
          <a:xfrm>
            <a:off x="-8694382" y="1567447"/>
            <a:ext cx="7733612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C57D9A-CF5B-20BC-97C5-16AE4E0BEFC2}"/>
              </a:ext>
            </a:extLst>
          </p:cNvPr>
          <p:cNvSpPr/>
          <p:nvPr/>
        </p:nvSpPr>
        <p:spPr>
          <a:xfrm>
            <a:off x="-4949609" y="1425476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2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E809BB7-B63E-E994-B560-B1B5B31EF0F7}"/>
              </a:ext>
            </a:extLst>
          </p:cNvPr>
          <p:cNvSpPr/>
          <p:nvPr/>
        </p:nvSpPr>
        <p:spPr>
          <a:xfrm>
            <a:off x="-8694383" y="1367195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1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651EA6-FB69-68E7-CE03-69EA22F83775}"/>
              </a:ext>
            </a:extLst>
          </p:cNvPr>
          <p:cNvSpPr/>
          <p:nvPr/>
        </p:nvSpPr>
        <p:spPr>
          <a:xfrm>
            <a:off x="-1962703" y="1387447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3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F4B42F-93C0-F103-71CB-C833C1C6665C}"/>
              </a:ext>
            </a:extLst>
          </p:cNvPr>
          <p:cNvGrpSpPr/>
          <p:nvPr/>
        </p:nvGrpSpPr>
        <p:grpSpPr>
          <a:xfrm>
            <a:off x="-9048717" y="2483208"/>
            <a:ext cx="2254784" cy="984884"/>
            <a:chOff x="2113657" y="4283315"/>
            <a:chExt cx="3647460" cy="5796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E1C285-1F43-0448-BFB6-AE778262F14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A197CE-0893-BC73-78E2-D2B4B3AE9EA0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ACCAF1-2739-2021-D226-3A903B79B8E1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B768F5-41E5-5101-1904-04FB1F0BA206}"/>
              </a:ext>
            </a:extLst>
          </p:cNvPr>
          <p:cNvGrpSpPr/>
          <p:nvPr/>
        </p:nvGrpSpPr>
        <p:grpSpPr>
          <a:xfrm>
            <a:off x="-5858933" y="2515495"/>
            <a:ext cx="2254784" cy="984884"/>
            <a:chOff x="2113657" y="4283315"/>
            <a:chExt cx="3647460" cy="5796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E74B20-568B-0738-8C1A-23EA48F01684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F2F77-9583-CEE4-E498-47C5CEB9C907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D3D6A8-3454-645B-160F-3DBCC5BACB9D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D7EBFF5-4A14-80F7-59F8-03FF3057E3ED}"/>
              </a:ext>
            </a:extLst>
          </p:cNvPr>
          <p:cNvGrpSpPr/>
          <p:nvPr/>
        </p:nvGrpSpPr>
        <p:grpSpPr>
          <a:xfrm>
            <a:off x="-2927518" y="2482215"/>
            <a:ext cx="2254784" cy="984884"/>
            <a:chOff x="2113657" y="4283315"/>
            <a:chExt cx="3647460" cy="57964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B60E24F-16ED-EC3C-1640-24B85CD498D4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B060935-497C-A355-31D0-CD37A298C253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C83D005-6B98-8465-ECCE-07A3F227D53E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48506D5-C333-E8A3-D54C-4D79BAD18941}"/>
              </a:ext>
            </a:extLst>
          </p:cNvPr>
          <p:cNvGrpSpPr/>
          <p:nvPr/>
        </p:nvGrpSpPr>
        <p:grpSpPr>
          <a:xfrm rot="16200000">
            <a:off x="-3002873" y="1802099"/>
            <a:ext cx="2494517" cy="2504846"/>
            <a:chOff x="1663850" y="1965689"/>
            <a:chExt cx="6771968" cy="1182334"/>
          </a:xfrm>
        </p:grpSpPr>
        <p:sp>
          <p:nvSpPr>
            <p:cNvPr id="58" name="Rounded Rectangle 12">
              <a:extLst>
                <a:ext uri="{FF2B5EF4-FFF2-40B4-BE49-F238E27FC236}">
                  <a16:creationId xmlns:a16="http://schemas.microsoft.com/office/drawing/2014/main" id="{4AE529D9-08C9-86AA-DD9D-E4A6E914A05C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Rounded Rectangle 8">
              <a:extLst>
                <a:ext uri="{FF2B5EF4-FFF2-40B4-BE49-F238E27FC236}">
                  <a16:creationId xmlns:a16="http://schemas.microsoft.com/office/drawing/2014/main" id="{EF2C188C-BFB6-30EB-E408-90089106180A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implementation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A807E6C6-2C72-E5DB-EEA2-9C74F243B569}"/>
              </a:ext>
            </a:extLst>
          </p:cNvPr>
          <p:cNvSpPr/>
          <p:nvPr/>
        </p:nvSpPr>
        <p:spPr>
          <a:xfrm>
            <a:off x="-2953121" y="2380771"/>
            <a:ext cx="24266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cs typeface="Arial" pitchFamily="34" charset="0"/>
              </a:rPr>
              <a:t>Implementasi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menggunakan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bahasa</a:t>
            </a:r>
            <a:r>
              <a:rPr lang="en-US" altLang="ko-KR" dirty="0">
                <a:cs typeface="Arial" pitchFamily="34" charset="0"/>
              </a:rPr>
              <a:t> PHP </a:t>
            </a:r>
            <a:r>
              <a:rPr lang="en-US" altLang="ko-KR" dirty="0" err="1">
                <a:cs typeface="Arial" pitchFamily="34" charset="0"/>
              </a:rPr>
              <a:t>dengan</a:t>
            </a:r>
            <a:r>
              <a:rPr lang="en-US" altLang="ko-KR" dirty="0">
                <a:cs typeface="Arial" pitchFamily="34" charset="0"/>
              </a:rPr>
              <a:t> framework Laravel 8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back-end dan Bootstrap, </a:t>
            </a:r>
            <a:r>
              <a:rPr lang="en-US" altLang="ko-KR" dirty="0" err="1">
                <a:cs typeface="Arial" pitchFamily="34" charset="0"/>
              </a:rPr>
              <a:t>Jquery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front-end. </a:t>
            </a:r>
            <a:r>
              <a:rPr lang="en-US" altLang="ko-KR" dirty="0" err="1">
                <a:cs typeface="Arial" pitchFamily="34" charset="0"/>
              </a:rPr>
              <a:t>Sementara</a:t>
            </a:r>
            <a:r>
              <a:rPr lang="en-US" altLang="ko-KR" dirty="0">
                <a:cs typeface="Arial" pitchFamily="34" charset="0"/>
              </a:rPr>
              <a:t> DBMS yang </a:t>
            </a:r>
            <a:r>
              <a:rPr lang="en-US" altLang="ko-KR" dirty="0" err="1">
                <a:cs typeface="Arial" pitchFamily="34" charset="0"/>
              </a:rPr>
              <a:t>digunakan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adalah</a:t>
            </a:r>
            <a:r>
              <a:rPr lang="en-US" altLang="ko-KR" dirty="0">
                <a:cs typeface="Arial" pitchFamily="34" charset="0"/>
              </a:rPr>
              <a:t> MySQL.</a:t>
            </a:r>
          </a:p>
          <a:p>
            <a:pPr algn="just"/>
            <a:endParaRPr lang="en-US" altLang="ko-KR" dirty="0"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6B0E4F-3AE8-8E79-6101-19DE87590F3C}"/>
              </a:ext>
            </a:extLst>
          </p:cNvPr>
          <p:cNvGrpSpPr/>
          <p:nvPr/>
        </p:nvGrpSpPr>
        <p:grpSpPr>
          <a:xfrm>
            <a:off x="-9485023" y="2522669"/>
            <a:ext cx="2254784" cy="984884"/>
            <a:chOff x="2113657" y="4283315"/>
            <a:chExt cx="3647460" cy="57964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4C8D97-CE76-428A-2643-025493D373CC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AA5C70-4FEA-C81B-B6D3-111502F1D11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90E495-871F-663E-2E49-F9279AC5D9CF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CC5FB0-FC2B-B1D1-ADF7-7009CC35F99A}"/>
              </a:ext>
            </a:extLst>
          </p:cNvPr>
          <p:cNvGrpSpPr/>
          <p:nvPr/>
        </p:nvGrpSpPr>
        <p:grpSpPr>
          <a:xfrm rot="16200000">
            <a:off x="-9383403" y="1665579"/>
            <a:ext cx="2140568" cy="2504846"/>
            <a:chOff x="1663850" y="1965689"/>
            <a:chExt cx="6771969" cy="1182334"/>
          </a:xfrm>
        </p:grpSpPr>
        <p:sp>
          <p:nvSpPr>
            <p:cNvPr id="27" name="Rounded Rectangle 12">
              <a:extLst>
                <a:ext uri="{FF2B5EF4-FFF2-40B4-BE49-F238E27FC236}">
                  <a16:creationId xmlns:a16="http://schemas.microsoft.com/office/drawing/2014/main" id="{0131E9C2-2473-71DA-8551-2561986DA8A7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8">
              <a:extLst>
                <a:ext uri="{FF2B5EF4-FFF2-40B4-BE49-F238E27FC236}">
                  <a16:creationId xmlns:a16="http://schemas.microsoft.com/office/drawing/2014/main" id="{2B350330-3520-4FF7-37D8-CFD7295744CF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Requirements Analysis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FDF9E9-5004-C366-620D-93424D946A44}"/>
              </a:ext>
            </a:extLst>
          </p:cNvPr>
          <p:cNvSpPr/>
          <p:nvPr/>
        </p:nvSpPr>
        <p:spPr>
          <a:xfrm>
            <a:off x="-9565541" y="2543925"/>
            <a:ext cx="242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Wawancara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Pustaka, dan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dokumen</a:t>
            </a:r>
            <a:endParaRPr lang="en-US" altLang="ko-KR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sistem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berjalan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masalah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kebutuhan</a:t>
            </a:r>
            <a:r>
              <a:rPr lang="en-US" altLang="ko-KR" dirty="0">
                <a:cs typeface="Arial" pitchFamily="34" charset="0"/>
              </a:rPr>
              <a:t>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E2093D4-3975-05B1-97EA-F3283347B448}"/>
              </a:ext>
            </a:extLst>
          </p:cNvPr>
          <p:cNvGrpSpPr/>
          <p:nvPr/>
        </p:nvGrpSpPr>
        <p:grpSpPr>
          <a:xfrm>
            <a:off x="-5920160" y="2716002"/>
            <a:ext cx="2254784" cy="984884"/>
            <a:chOff x="2113657" y="4283315"/>
            <a:chExt cx="3647460" cy="57964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923283-7228-D9A0-CED8-050E18736FE3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7DF5B2-54DC-34F2-7C40-CA92BD3C4AD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E9CC0A-DD6C-4646-2C10-3C5D666CBA30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E8595E-126E-E1AA-7510-69B61457EF4C}"/>
              </a:ext>
            </a:extLst>
          </p:cNvPr>
          <p:cNvGrpSpPr/>
          <p:nvPr/>
        </p:nvGrpSpPr>
        <p:grpSpPr>
          <a:xfrm rot="16200000">
            <a:off x="-6271297" y="2100641"/>
            <a:ext cx="3013594" cy="2693973"/>
            <a:chOff x="1663850" y="1960109"/>
            <a:chExt cx="7004930" cy="1187914"/>
          </a:xfrm>
        </p:grpSpPr>
        <p:sp>
          <p:nvSpPr>
            <p:cNvPr id="39" name="Rounded Rectangle 12">
              <a:extLst>
                <a:ext uri="{FF2B5EF4-FFF2-40B4-BE49-F238E27FC236}">
                  <a16:creationId xmlns:a16="http://schemas.microsoft.com/office/drawing/2014/main" id="{543002A0-6FA5-0131-9AA0-93257C70F70D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8">
              <a:extLst>
                <a:ext uri="{FF2B5EF4-FFF2-40B4-BE49-F238E27FC236}">
                  <a16:creationId xmlns:a16="http://schemas.microsoft.com/office/drawing/2014/main" id="{425FEA98-4B54-79DF-71C6-781546D4C21F}"/>
                </a:ext>
              </a:extLst>
            </p:cNvPr>
            <p:cNvSpPr/>
            <p:nvPr/>
          </p:nvSpPr>
          <p:spPr>
            <a:xfrm rot="5400000" flipH="1">
              <a:off x="7290718" y="1764381"/>
              <a:ext cx="1182333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System Design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77F0A21-9D2E-3027-B590-643605A13472}"/>
              </a:ext>
            </a:extLst>
          </p:cNvPr>
          <p:cNvSpPr/>
          <p:nvPr/>
        </p:nvSpPr>
        <p:spPr>
          <a:xfrm>
            <a:off x="-6006111" y="2603763"/>
            <a:ext cx="24510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/>
              <a:t>Perancangan</a:t>
            </a:r>
            <a:r>
              <a:rPr lang="en-ID" dirty="0"/>
              <a:t> proses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usulan</a:t>
            </a:r>
            <a:r>
              <a:rPr lang="en-ID" dirty="0"/>
              <a:t>, </a:t>
            </a:r>
            <a:r>
              <a:rPr lang="en-ID" i="1" dirty="0"/>
              <a:t>Entity Relationship Diagram</a:t>
            </a:r>
            <a:r>
              <a:rPr lang="en-ID" dirty="0"/>
              <a:t> (ERD), </a:t>
            </a:r>
            <a:r>
              <a:rPr lang="en-ID" i="1" dirty="0"/>
              <a:t>Use Case Diagram, Activity Diagram</a:t>
            </a:r>
            <a:r>
              <a:rPr lang="en-ID" dirty="0"/>
              <a:t>, dan </a:t>
            </a:r>
            <a:r>
              <a:rPr lang="en-ID" i="1" dirty="0"/>
              <a:t>wireframe </a:t>
            </a:r>
            <a:r>
              <a:rPr lang="en-ID" dirty="0"/>
              <a:t>yang </a:t>
            </a:r>
            <a:r>
              <a:rPr lang="en-ID" dirty="0" err="1"/>
              <a:t>tercantum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Product Requirement Document </a:t>
            </a:r>
            <a:r>
              <a:rPr lang="en-ID" dirty="0"/>
              <a:t>(PRD), dan </a:t>
            </a:r>
            <a:r>
              <a:rPr lang="en-ID" i="1" dirty="0"/>
              <a:t>Functional Specification Document</a:t>
            </a:r>
            <a:r>
              <a:rPr lang="en-ID" dirty="0"/>
              <a:t> (FSD).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14" name="Google Shape;114;p15">
            <a:extLst>
              <a:ext uri="{FF2B5EF4-FFF2-40B4-BE49-F238E27FC236}">
                <a16:creationId xmlns:a16="http://schemas.microsoft.com/office/drawing/2014/main" id="{153614D4-0301-28E5-DDA4-CD5F791D0B4C}"/>
              </a:ext>
            </a:extLst>
          </p:cNvPr>
          <p:cNvSpPr/>
          <p:nvPr/>
        </p:nvSpPr>
        <p:spPr>
          <a:xfrm>
            <a:off x="-365050" y="-309468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6369DC-AB8C-CFB2-0B12-7E970C0AFC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52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064762"/>
            <a:ext cx="503795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Hasil dan Pembahasan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04</a:t>
            </a:r>
            <a:endParaRPr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93532" y="1059066"/>
            <a:ext cx="2543949" cy="2543949"/>
          </a:xfrm>
          <a:prstGeom prst="rect">
            <a:avLst/>
          </a:prstGeom>
        </p:spPr>
      </p:pic>
      <p:sp>
        <p:nvSpPr>
          <p:cNvPr id="2" name="Google Shape;344;p39">
            <a:extLst>
              <a:ext uri="{FF2B5EF4-FFF2-40B4-BE49-F238E27FC236}">
                <a16:creationId xmlns:a16="http://schemas.microsoft.com/office/drawing/2014/main" id="{80CB0991-0BEE-93DA-F1B9-93FCA3F4E3C4}"/>
              </a:ext>
            </a:extLst>
          </p:cNvPr>
          <p:cNvSpPr txBox="1">
            <a:spLocks/>
          </p:cNvSpPr>
          <p:nvPr/>
        </p:nvSpPr>
        <p:spPr>
          <a:xfrm>
            <a:off x="407042" y="-76800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Berjalan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291479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7903275" y="416152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66;p10">
            <a:extLst>
              <a:ext uri="{FF2B5EF4-FFF2-40B4-BE49-F238E27FC236}">
                <a16:creationId xmlns:a16="http://schemas.microsoft.com/office/drawing/2014/main" id="{13A080C3-9047-33D3-DD23-64E668364253}"/>
              </a:ext>
            </a:extLst>
          </p:cNvPr>
          <p:cNvSpPr/>
          <p:nvPr/>
        </p:nvSpPr>
        <p:spPr>
          <a:xfrm>
            <a:off x="7903275" y="-1876900"/>
            <a:ext cx="3146700" cy="3146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490826" y="-108085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89" name="Google Shape;68;p10">
            <a:extLst>
              <a:ext uri="{FF2B5EF4-FFF2-40B4-BE49-F238E27FC236}">
                <a16:creationId xmlns:a16="http://schemas.microsoft.com/office/drawing/2014/main" id="{2C52A23B-E018-CD67-1E84-FFBC3BC4B793}"/>
              </a:ext>
            </a:extLst>
          </p:cNvPr>
          <p:cNvSpPr/>
          <p:nvPr/>
        </p:nvSpPr>
        <p:spPr>
          <a:xfrm>
            <a:off x="2533218" y="682244"/>
            <a:ext cx="4370400" cy="4360832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Berjalan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8A0DC2-1E0B-4CEA-9A34-3724A82E9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184" y="617654"/>
            <a:ext cx="4370400" cy="4360832"/>
          </a:xfrm>
          <a:prstGeom prst="rect">
            <a:avLst/>
          </a:prstGeom>
        </p:spPr>
      </p:pic>
      <p:sp>
        <p:nvSpPr>
          <p:cNvPr id="6" name="Google Shape;344;p39">
            <a:extLst>
              <a:ext uri="{FF2B5EF4-FFF2-40B4-BE49-F238E27FC236}">
                <a16:creationId xmlns:a16="http://schemas.microsoft.com/office/drawing/2014/main" id="{F9329F83-B7E3-E061-4407-F3ACC0D60CC3}"/>
              </a:ext>
            </a:extLst>
          </p:cNvPr>
          <p:cNvSpPr txBox="1">
            <a:spLocks/>
          </p:cNvSpPr>
          <p:nvPr/>
        </p:nvSpPr>
        <p:spPr>
          <a:xfrm>
            <a:off x="298050" y="-1252139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Masalah</a:t>
            </a:r>
            <a:endParaRPr lang="en-ID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06A9F-10A9-C693-CA20-CB6B340D3BE0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14</a:t>
            </a:r>
            <a:endParaRPr lang="en-ID" sz="1400" dirty="0">
              <a:latin typeface="Kron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06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;p2">
            <a:extLst>
              <a:ext uri="{FF2B5EF4-FFF2-40B4-BE49-F238E27FC236}">
                <a16:creationId xmlns:a16="http://schemas.microsoft.com/office/drawing/2014/main" id="{42328898-5478-552C-BAC7-D32E1DB49E83}"/>
              </a:ext>
            </a:extLst>
          </p:cNvPr>
          <p:cNvSpPr/>
          <p:nvPr/>
        </p:nvSpPr>
        <p:spPr>
          <a:xfrm>
            <a:off x="-885872" y="3913865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7;p3">
            <a:extLst>
              <a:ext uri="{FF2B5EF4-FFF2-40B4-BE49-F238E27FC236}">
                <a16:creationId xmlns:a16="http://schemas.microsoft.com/office/drawing/2014/main" id="{3AC2014F-B688-737E-D46D-3D5E439441B5}"/>
              </a:ext>
            </a:extLst>
          </p:cNvPr>
          <p:cNvSpPr/>
          <p:nvPr/>
        </p:nvSpPr>
        <p:spPr>
          <a:xfrm>
            <a:off x="0" y="-1182237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5FE8C0-FFCD-DE8B-8C4E-861557C87904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spc="10" dirty="0">
                <a:solidFill>
                  <a:srgbClr val="FFAC1A"/>
                </a:solidFill>
                <a:latin typeface="Krona One" panose="020B0604020202020204" charset="0"/>
              </a:rPr>
              <a:t>2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8" name="Google Shape;366;p41">
            <a:extLst>
              <a:ext uri="{FF2B5EF4-FFF2-40B4-BE49-F238E27FC236}">
                <a16:creationId xmlns:a16="http://schemas.microsoft.com/office/drawing/2014/main" id="{8B654B79-6400-1E50-E897-CFDA88BC864A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01</a:t>
            </a:r>
          </a:p>
        </p:txBody>
      </p:sp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8530FC8E-0754-7181-D5F9-895C27EE5E87}"/>
              </a:ext>
            </a:extLst>
          </p:cNvPr>
          <p:cNvSpPr/>
          <p:nvPr/>
        </p:nvSpPr>
        <p:spPr>
          <a:xfrm>
            <a:off x="7640314" y="392250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;p2">
            <a:extLst>
              <a:ext uri="{FF2B5EF4-FFF2-40B4-BE49-F238E27FC236}">
                <a16:creationId xmlns:a16="http://schemas.microsoft.com/office/drawing/2014/main" id="{70F96488-5315-F990-C664-2924FA49FB8D}"/>
              </a:ext>
            </a:extLst>
          </p:cNvPr>
          <p:cNvSpPr/>
          <p:nvPr/>
        </p:nvSpPr>
        <p:spPr>
          <a:xfrm>
            <a:off x="7758431" y="-1279285"/>
            <a:ext cx="2531400" cy="25314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33;p30">
            <a:extLst>
              <a:ext uri="{FF2B5EF4-FFF2-40B4-BE49-F238E27FC236}">
                <a16:creationId xmlns:a16="http://schemas.microsoft.com/office/drawing/2014/main" id="{C84159CC-12FC-1886-FCA7-12011EB07C00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10900" cy="572700"/>
          </a:xfrm>
          <a:prstGeom prst="rect">
            <a:avLst/>
          </a:prstGeom>
          <a:noFill/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Krona One"/>
              <a:buNone/>
              <a:defRPr sz="45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ID" sz="2400" dirty="0"/>
              <a:t>POKOK PEMBAHASAN</a:t>
            </a:r>
          </a:p>
        </p:txBody>
      </p:sp>
      <p:sp>
        <p:nvSpPr>
          <p:cNvPr id="18" name="Google Shape;334;p30">
            <a:extLst>
              <a:ext uri="{FF2B5EF4-FFF2-40B4-BE49-F238E27FC236}">
                <a16:creationId xmlns:a16="http://schemas.microsoft.com/office/drawing/2014/main" id="{6E9F4249-77F7-C77E-8231-7CA5BE677394}"/>
              </a:ext>
            </a:extLst>
          </p:cNvPr>
          <p:cNvSpPr txBox="1">
            <a:spLocks/>
          </p:cNvSpPr>
          <p:nvPr/>
        </p:nvSpPr>
        <p:spPr>
          <a:xfrm>
            <a:off x="7860540" y="1344406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01</a:t>
            </a:r>
          </a:p>
        </p:txBody>
      </p:sp>
      <p:sp>
        <p:nvSpPr>
          <p:cNvPr id="19" name="Google Shape;334;p30">
            <a:extLst>
              <a:ext uri="{FF2B5EF4-FFF2-40B4-BE49-F238E27FC236}">
                <a16:creationId xmlns:a16="http://schemas.microsoft.com/office/drawing/2014/main" id="{7BA8FAF7-4C36-AA60-CDF2-D8DA2AE2A34B}"/>
              </a:ext>
            </a:extLst>
          </p:cNvPr>
          <p:cNvSpPr txBox="1">
            <a:spLocks/>
          </p:cNvSpPr>
          <p:nvPr/>
        </p:nvSpPr>
        <p:spPr>
          <a:xfrm>
            <a:off x="7860540" y="1711719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02</a:t>
            </a:r>
          </a:p>
        </p:txBody>
      </p:sp>
      <p:sp>
        <p:nvSpPr>
          <p:cNvPr id="20" name="Google Shape;334;p30">
            <a:extLst>
              <a:ext uri="{FF2B5EF4-FFF2-40B4-BE49-F238E27FC236}">
                <a16:creationId xmlns:a16="http://schemas.microsoft.com/office/drawing/2014/main" id="{910DCA71-F574-87DB-492A-ADEF6B18CE09}"/>
              </a:ext>
            </a:extLst>
          </p:cNvPr>
          <p:cNvSpPr txBox="1">
            <a:spLocks/>
          </p:cNvSpPr>
          <p:nvPr/>
        </p:nvSpPr>
        <p:spPr>
          <a:xfrm>
            <a:off x="7860540" y="2067849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03</a:t>
            </a:r>
          </a:p>
        </p:txBody>
      </p:sp>
      <p:sp>
        <p:nvSpPr>
          <p:cNvPr id="21" name="Google Shape;334;p30">
            <a:extLst>
              <a:ext uri="{FF2B5EF4-FFF2-40B4-BE49-F238E27FC236}">
                <a16:creationId xmlns:a16="http://schemas.microsoft.com/office/drawing/2014/main" id="{8C8693CF-E6BB-1170-EC4C-FD704DC49AA8}"/>
              </a:ext>
            </a:extLst>
          </p:cNvPr>
          <p:cNvSpPr txBox="1">
            <a:spLocks/>
          </p:cNvSpPr>
          <p:nvPr/>
        </p:nvSpPr>
        <p:spPr>
          <a:xfrm>
            <a:off x="7860540" y="2435162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04</a:t>
            </a:r>
          </a:p>
        </p:txBody>
      </p:sp>
      <p:sp>
        <p:nvSpPr>
          <p:cNvPr id="22" name="Google Shape;334;p30">
            <a:extLst>
              <a:ext uri="{FF2B5EF4-FFF2-40B4-BE49-F238E27FC236}">
                <a16:creationId xmlns:a16="http://schemas.microsoft.com/office/drawing/2014/main" id="{EC7C0530-E89F-F9E1-1B96-4B21D5F2FF83}"/>
              </a:ext>
            </a:extLst>
          </p:cNvPr>
          <p:cNvSpPr txBox="1">
            <a:spLocks/>
          </p:cNvSpPr>
          <p:nvPr/>
        </p:nvSpPr>
        <p:spPr>
          <a:xfrm>
            <a:off x="7860540" y="2791292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05</a:t>
            </a:r>
          </a:p>
        </p:txBody>
      </p:sp>
      <p:sp>
        <p:nvSpPr>
          <p:cNvPr id="25" name="Google Shape;336;p30">
            <a:extLst>
              <a:ext uri="{FF2B5EF4-FFF2-40B4-BE49-F238E27FC236}">
                <a16:creationId xmlns:a16="http://schemas.microsoft.com/office/drawing/2014/main" id="{588D13DE-C5D4-73AA-A551-0F4F18A0A50F}"/>
              </a:ext>
            </a:extLst>
          </p:cNvPr>
          <p:cNvSpPr txBox="1">
            <a:spLocks/>
          </p:cNvSpPr>
          <p:nvPr/>
        </p:nvSpPr>
        <p:spPr>
          <a:xfrm>
            <a:off x="3832440" y="1425368"/>
            <a:ext cx="4028100" cy="410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ID" sz="1500" b="1" dirty="0" err="1">
                <a:solidFill>
                  <a:schemeClr val="accent5"/>
                </a:solidFill>
                <a:latin typeface="+mj-lt"/>
              </a:rPr>
              <a:t>Latar</a:t>
            </a:r>
            <a:r>
              <a:rPr lang="en-ID" sz="1500" b="1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ID" sz="1500" b="1" dirty="0" err="1">
                <a:solidFill>
                  <a:schemeClr val="accent5"/>
                </a:solidFill>
                <a:latin typeface="+mj-lt"/>
              </a:rPr>
              <a:t>Belakang</a:t>
            </a:r>
            <a:endParaRPr lang="en-ID" sz="15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7" name="Google Shape;336;p30">
            <a:extLst>
              <a:ext uri="{FF2B5EF4-FFF2-40B4-BE49-F238E27FC236}">
                <a16:creationId xmlns:a16="http://schemas.microsoft.com/office/drawing/2014/main" id="{21CA86B2-2656-F410-5C6D-15B0725E3503}"/>
              </a:ext>
            </a:extLst>
          </p:cNvPr>
          <p:cNvSpPr txBox="1">
            <a:spLocks/>
          </p:cNvSpPr>
          <p:nvPr/>
        </p:nvSpPr>
        <p:spPr>
          <a:xfrm>
            <a:off x="3832440" y="1782372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 err="1">
                <a:solidFill>
                  <a:schemeClr val="accent5"/>
                </a:solidFill>
                <a:latin typeface="+mj-lt"/>
              </a:rPr>
              <a:t>Tujuan</a:t>
            </a:r>
            <a:r>
              <a:rPr lang="en-US" sz="15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sz="1500" dirty="0" err="1">
                <a:solidFill>
                  <a:schemeClr val="accent5"/>
                </a:solidFill>
                <a:latin typeface="+mj-lt"/>
              </a:rPr>
              <a:t>Penelitian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8" name="Google Shape;336;p30">
            <a:extLst>
              <a:ext uri="{FF2B5EF4-FFF2-40B4-BE49-F238E27FC236}">
                <a16:creationId xmlns:a16="http://schemas.microsoft.com/office/drawing/2014/main" id="{89A8E4CB-BF3E-5EED-E0E7-99DB70EF43D5}"/>
              </a:ext>
            </a:extLst>
          </p:cNvPr>
          <p:cNvSpPr txBox="1">
            <a:spLocks/>
          </p:cNvSpPr>
          <p:nvPr/>
        </p:nvSpPr>
        <p:spPr>
          <a:xfrm>
            <a:off x="3832440" y="2149685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 err="1">
                <a:solidFill>
                  <a:schemeClr val="accent5"/>
                </a:solidFill>
                <a:latin typeface="+mj-lt"/>
              </a:rPr>
              <a:t>Metode</a:t>
            </a:r>
            <a:r>
              <a:rPr lang="en-US" sz="15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sz="1500" dirty="0" err="1">
                <a:solidFill>
                  <a:schemeClr val="accent5"/>
                </a:solidFill>
                <a:latin typeface="+mj-lt"/>
              </a:rPr>
              <a:t>Penelitian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9" name="Google Shape;336;p30">
            <a:extLst>
              <a:ext uri="{FF2B5EF4-FFF2-40B4-BE49-F238E27FC236}">
                <a16:creationId xmlns:a16="http://schemas.microsoft.com/office/drawing/2014/main" id="{F7AA79E4-C5B6-C4F8-4AFF-059C1C4BDC5E}"/>
              </a:ext>
            </a:extLst>
          </p:cNvPr>
          <p:cNvSpPr txBox="1">
            <a:spLocks/>
          </p:cNvSpPr>
          <p:nvPr/>
        </p:nvSpPr>
        <p:spPr>
          <a:xfrm>
            <a:off x="3832440" y="2505815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>
                <a:solidFill>
                  <a:schemeClr val="accent5"/>
                </a:solidFill>
                <a:latin typeface="+mj-lt"/>
              </a:rPr>
              <a:t>Hasil dan </a:t>
            </a:r>
            <a:r>
              <a:rPr lang="en-US" sz="1500" dirty="0" err="1">
                <a:solidFill>
                  <a:schemeClr val="accent5"/>
                </a:solidFill>
                <a:latin typeface="+mj-lt"/>
              </a:rPr>
              <a:t>Pembahasan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0" name="Google Shape;336;p30">
            <a:extLst>
              <a:ext uri="{FF2B5EF4-FFF2-40B4-BE49-F238E27FC236}">
                <a16:creationId xmlns:a16="http://schemas.microsoft.com/office/drawing/2014/main" id="{F6638A5D-5B7C-98F3-5E6D-D69275E968B9}"/>
              </a:ext>
            </a:extLst>
          </p:cNvPr>
          <p:cNvSpPr txBox="1">
            <a:spLocks/>
          </p:cNvSpPr>
          <p:nvPr/>
        </p:nvSpPr>
        <p:spPr>
          <a:xfrm>
            <a:off x="3832440" y="2873128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>
                <a:solidFill>
                  <a:schemeClr val="accent5"/>
                </a:solidFill>
                <a:latin typeface="+mj-lt"/>
              </a:rPr>
              <a:t>Kesimpulan dan Saran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1" name="Google Shape;336;p30">
            <a:extLst>
              <a:ext uri="{FF2B5EF4-FFF2-40B4-BE49-F238E27FC236}">
                <a16:creationId xmlns:a16="http://schemas.microsoft.com/office/drawing/2014/main" id="{47E5F044-D4A7-F77C-8564-3613E5424584}"/>
              </a:ext>
            </a:extLst>
          </p:cNvPr>
          <p:cNvSpPr txBox="1">
            <a:spLocks/>
          </p:cNvSpPr>
          <p:nvPr/>
        </p:nvSpPr>
        <p:spPr>
          <a:xfrm>
            <a:off x="3832440" y="3234114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27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4256975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490826" y="-108085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42122" y="30855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Masalah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D1109C-9E87-03E7-1CE7-5EEAC6774228}"/>
              </a:ext>
            </a:extLst>
          </p:cNvPr>
          <p:cNvSpPr/>
          <p:nvPr/>
        </p:nvSpPr>
        <p:spPr>
          <a:xfrm>
            <a:off x="5919533" y="935222"/>
            <a:ext cx="3144801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endParaRPr lang="sv-SE" sz="1200" b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</a:rPr>
              <a:t>Aplikasi yang digunakan belum terintegrasi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</a:rPr>
              <a:t>Aplikasi belum menerapkan </a:t>
            </a:r>
            <a:r>
              <a:rPr lang="sv-SE" sz="1100" i="1" dirty="0">
                <a:solidFill>
                  <a:schemeClr val="bg1"/>
                </a:solidFill>
              </a:rPr>
              <a:t>authorization </a:t>
            </a:r>
            <a:r>
              <a:rPr lang="sv-SE" sz="1100" dirty="0">
                <a:solidFill>
                  <a:schemeClr val="bg1"/>
                </a:solidFill>
              </a:rPr>
              <a:t>sesuai status pengawasan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</a:rPr>
              <a:t>Tidak ada basis data yang terpusat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2C8D0A-326F-411C-4422-B043CEBC26AF}"/>
              </a:ext>
            </a:extLst>
          </p:cNvPr>
          <p:cNvSpPr/>
          <p:nvPr/>
        </p:nvSpPr>
        <p:spPr>
          <a:xfrm>
            <a:off x="5748890" y="98252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0D27A0-F731-AA4A-8D2F-F47BF288F074}"/>
              </a:ext>
            </a:extLst>
          </p:cNvPr>
          <p:cNvSpPr/>
          <p:nvPr/>
        </p:nvSpPr>
        <p:spPr>
          <a:xfrm>
            <a:off x="5928529" y="2210434"/>
            <a:ext cx="3177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endParaRPr lang="sv-SE" sz="1200" b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Rawan </a:t>
            </a:r>
            <a:r>
              <a:rPr lang="sv-SE" sz="1200" i="1" dirty="0">
                <a:solidFill>
                  <a:schemeClr val="bg1"/>
                </a:solidFill>
                <a:latin typeface="+mn-lt"/>
              </a:rPr>
              <a:t>Human Error</a:t>
            </a:r>
            <a:endParaRPr lang="sv-SE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FFBA01-50A7-8052-86A1-AE4965885B5E}"/>
              </a:ext>
            </a:extLst>
          </p:cNvPr>
          <p:cNvSpPr/>
          <p:nvPr/>
        </p:nvSpPr>
        <p:spPr>
          <a:xfrm>
            <a:off x="5752193" y="223594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AB6FD3-E1DE-6D49-FFF3-E091CDA6D9CA}"/>
              </a:ext>
            </a:extLst>
          </p:cNvPr>
          <p:cNvCxnSpPr>
            <a:cxnSpLocks/>
          </p:cNvCxnSpPr>
          <p:nvPr/>
        </p:nvCxnSpPr>
        <p:spPr>
          <a:xfrm>
            <a:off x="5687007" y="639613"/>
            <a:ext cx="0" cy="409262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B56DFDC-C3AE-3DBC-F30F-BF9BEC4B416C}"/>
              </a:ext>
            </a:extLst>
          </p:cNvPr>
          <p:cNvSpPr/>
          <p:nvPr/>
        </p:nvSpPr>
        <p:spPr>
          <a:xfrm>
            <a:off x="5928529" y="2885969"/>
            <a:ext cx="31776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Proses</a:t>
            </a:r>
            <a:endParaRPr lang="sv-SE" sz="1200" b="1" dirty="0">
              <a:solidFill>
                <a:schemeClr val="bg1"/>
              </a:solidFill>
              <a:latin typeface="+mn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  <a:latin typeface="+mn-lt"/>
              </a:rPr>
              <a:t>Proses penilaian mandiri dan evaluasi memerlukan waktu yang relatif lama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  <a:latin typeface="+mn-lt"/>
              </a:rPr>
              <a:t>Pembuatan surat pengantar dan LHE masih dilakukan secara manual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F2B638-F513-63DA-BBEA-07D4974113ED}"/>
              </a:ext>
            </a:extLst>
          </p:cNvPr>
          <p:cNvSpPr/>
          <p:nvPr/>
        </p:nvSpPr>
        <p:spPr>
          <a:xfrm>
            <a:off x="5743197" y="2955228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Google Shape;344;p39">
            <a:extLst>
              <a:ext uri="{FF2B5EF4-FFF2-40B4-BE49-F238E27FC236}">
                <a16:creationId xmlns:a16="http://schemas.microsoft.com/office/drawing/2014/main" id="{AA3F0FEA-13E3-1284-E0E4-9E34BCA15F51}"/>
              </a:ext>
            </a:extLst>
          </p:cNvPr>
          <p:cNvSpPr txBox="1">
            <a:spLocks/>
          </p:cNvSpPr>
          <p:nvPr/>
        </p:nvSpPr>
        <p:spPr>
          <a:xfrm>
            <a:off x="298050" y="-1252139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Kebutuhan</a:t>
            </a:r>
            <a:endParaRPr lang="en-ID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DA4408-05CE-5E2F-9D82-0F9679AF9E0A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15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E3184-EE21-BFD9-0ACB-38B833A00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" y="1173047"/>
            <a:ext cx="563891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3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476350" y="4482173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616447" y="-114544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42122" y="30855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Kebutuhan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AB6FD3-E1DE-6D49-FFF3-E091CDA6D9CA}"/>
              </a:ext>
            </a:extLst>
          </p:cNvPr>
          <p:cNvCxnSpPr>
            <a:cxnSpLocks/>
          </p:cNvCxnSpPr>
          <p:nvPr/>
        </p:nvCxnSpPr>
        <p:spPr>
          <a:xfrm>
            <a:off x="4719734" y="718503"/>
            <a:ext cx="0" cy="409262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7AE87BB-5F0F-62F5-C2A0-119EB9246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308333"/>
              </p:ext>
            </p:extLst>
          </p:nvPr>
        </p:nvGraphicFramePr>
        <p:xfrm>
          <a:off x="5009187" y="1015338"/>
          <a:ext cx="3814125" cy="3795785"/>
        </p:xfrm>
        <a:graphic>
          <a:graphicData uri="http://schemas.openxmlformats.org/drawingml/2006/table">
            <a:tbl>
              <a:tblPr firstRow="1" firstCol="1" bandRow="1"/>
              <a:tblGrid>
                <a:gridCol w="1507765">
                  <a:extLst>
                    <a:ext uri="{9D8B030D-6E8A-4147-A177-3AD203B41FA5}">
                      <a16:colId xmlns:a16="http://schemas.microsoft.com/office/drawing/2014/main" val="2420882792"/>
                    </a:ext>
                  </a:extLst>
                </a:gridCol>
                <a:gridCol w="2306360">
                  <a:extLst>
                    <a:ext uri="{9D8B030D-6E8A-4147-A177-3AD203B41FA5}">
                      <a16:colId xmlns:a16="http://schemas.microsoft.com/office/drawing/2014/main" val="2744331881"/>
                    </a:ext>
                  </a:extLst>
                </a:gridCol>
              </a:tblGrid>
              <a:tr h="144392">
                <a:tc>
                  <a:txBody>
                    <a:bodyPr/>
                    <a:lstStyle/>
                    <a:p>
                      <a:pPr algn="ctr"/>
                      <a:r>
                        <a:rPr lang="en-AU" sz="8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Kategori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Kebutuhan</a:t>
                      </a:r>
                      <a:endParaRPr lang="en-ID" sz="8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730172"/>
                  </a:ext>
                </a:extLst>
              </a:tr>
              <a:tr h="433176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</a:t>
                      </a:r>
                      <a:endParaRPr lang="en-ID" sz="8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Mempercepat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bisnis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evaluasi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zona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integritas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564309"/>
                  </a:ext>
                </a:extLst>
              </a:tr>
              <a:tr h="721961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mempermudah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evaluasi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zona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integritas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membuat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desain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tampilan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informatif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disajikan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secara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realtime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interaktif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944739"/>
                  </a:ext>
                </a:extLst>
              </a:tr>
              <a:tr h="866352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Control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boleh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diakses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oleh orang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memiliki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akses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melindungi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data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berkas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akses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diizinkan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data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disimpan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database server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sehingga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aman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terkontrol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590596"/>
                  </a:ext>
                </a:extLst>
              </a:tr>
              <a:tr h="288784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Efficiency</a:t>
                      </a:r>
                      <a:endParaRPr lang="en-ID" sz="8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dibangun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sudah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terintegrasi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satu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sama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270474"/>
                  </a:ext>
                </a:extLst>
              </a:tr>
              <a:tr h="866352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Service</a:t>
                      </a:r>
                      <a:endParaRPr lang="en-ID" sz="8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mudah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dipelajari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digunakan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menyediakan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mengenai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pengajuan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status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pengajuan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dokumen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perlu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diunggah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serta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LHE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catatan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apabila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LKE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ditolak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menyediakan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fitur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generate template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surat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pengantar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dan LHE. </a:t>
                      </a: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menyediakan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fitur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import excel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mempermudah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admin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melakukan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pengelolaan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290454"/>
                  </a:ext>
                </a:extLst>
              </a:tr>
            </a:tbl>
          </a:graphicData>
        </a:graphic>
      </p:graphicFrame>
      <p:sp>
        <p:nvSpPr>
          <p:cNvPr id="19" name="Google Shape;383;p43">
            <a:extLst>
              <a:ext uri="{FF2B5EF4-FFF2-40B4-BE49-F238E27FC236}">
                <a16:creationId xmlns:a16="http://schemas.microsoft.com/office/drawing/2014/main" id="{F6BF4D28-7732-39CA-88DF-FC2F68E60FDA}"/>
              </a:ext>
            </a:extLst>
          </p:cNvPr>
          <p:cNvSpPr txBox="1">
            <a:spLocks/>
          </p:cNvSpPr>
          <p:nvPr/>
        </p:nvSpPr>
        <p:spPr>
          <a:xfrm>
            <a:off x="1337654" y="649078"/>
            <a:ext cx="24327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000" b="0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ID" sz="1800" dirty="0" err="1"/>
              <a:t>Fungsional</a:t>
            </a:r>
            <a:r>
              <a:rPr lang="en-ID" sz="1800" dirty="0"/>
              <a:t> </a:t>
            </a:r>
          </a:p>
        </p:txBody>
      </p:sp>
      <p:sp>
        <p:nvSpPr>
          <p:cNvPr id="20" name="Google Shape;383;p43">
            <a:extLst>
              <a:ext uri="{FF2B5EF4-FFF2-40B4-BE49-F238E27FC236}">
                <a16:creationId xmlns:a16="http://schemas.microsoft.com/office/drawing/2014/main" id="{721EED4A-56B7-26EB-0ECA-7ECDE3A041F9}"/>
              </a:ext>
            </a:extLst>
          </p:cNvPr>
          <p:cNvSpPr txBox="1">
            <a:spLocks/>
          </p:cNvSpPr>
          <p:nvPr/>
        </p:nvSpPr>
        <p:spPr>
          <a:xfrm>
            <a:off x="5745031" y="645689"/>
            <a:ext cx="2662841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000" b="0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ID" sz="1800" dirty="0"/>
              <a:t>Non </a:t>
            </a:r>
            <a:r>
              <a:rPr lang="en-ID" sz="1800" dirty="0" err="1"/>
              <a:t>Fungsional</a:t>
            </a:r>
            <a:r>
              <a:rPr lang="en-ID" sz="18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25B477-1ACF-7C87-7807-3F178BD3EBE5}"/>
              </a:ext>
            </a:extLst>
          </p:cNvPr>
          <p:cNvSpPr txBox="1"/>
          <p:nvPr/>
        </p:nvSpPr>
        <p:spPr>
          <a:xfrm>
            <a:off x="86391" y="1070189"/>
            <a:ext cx="456349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Penyedia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layanan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pengajuan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dan </a:t>
            </a:r>
            <a:r>
              <a:rPr lang="en-ID" i="1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self-assessment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oleh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satuan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kerja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Penyedia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layanan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penilaian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pendahuluan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oleh BPS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Provinsi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.</a:t>
            </a: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Penyedia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layanan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melakukan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i="1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desk-evaluation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secara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berjenjang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oleh TPI.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Penyedia layanan untuk melakukan pemantauan (</a:t>
            </a:r>
            <a:r>
              <a:rPr lang="fi-FI" i="1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monitoring)</a:t>
            </a: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evaluasi zona integritas.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Penyedia layanan untuk pembuatan surat pengantar dan Laporan Hasil Evaluasi (LHE) secara otomatis.</a:t>
            </a:r>
            <a:endParaRPr lang="en-ID" u="none" strike="noStrike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Penyedia layanan untuk mengelola pengguna, wilayah tugas TPI, daftar LKE, upload rincian hasil LKE, dan  persyaratan WBK/ WBBM oleh admin</a:t>
            </a:r>
            <a:endParaRPr lang="en-ID" u="none" strike="noStrike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buClr>
                <a:schemeClr val="bg1"/>
              </a:buClr>
            </a:pPr>
            <a:endParaRPr lang="en-ID" u="none" strike="noStrike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3" name="Google Shape;344;p39">
            <a:extLst>
              <a:ext uri="{FF2B5EF4-FFF2-40B4-BE49-F238E27FC236}">
                <a16:creationId xmlns:a16="http://schemas.microsoft.com/office/drawing/2014/main" id="{59A0A9D7-317A-D87B-2732-DF780C62106E}"/>
              </a:ext>
            </a:extLst>
          </p:cNvPr>
          <p:cNvSpPr txBox="1">
            <a:spLocks/>
          </p:cNvSpPr>
          <p:nvPr/>
        </p:nvSpPr>
        <p:spPr>
          <a:xfrm>
            <a:off x="298050" y="-1252139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B9A7D-DF02-EDFD-F325-1FBE66B6B95D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16</a:t>
            </a:r>
            <a:endParaRPr lang="en-ID" sz="1400" dirty="0">
              <a:latin typeface="Kron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82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89" name="Google Shape;68;p10">
            <a:extLst>
              <a:ext uri="{FF2B5EF4-FFF2-40B4-BE49-F238E27FC236}">
                <a16:creationId xmlns:a16="http://schemas.microsoft.com/office/drawing/2014/main" id="{2C52A23B-E018-CD67-1E84-FFBC3BC4B793}"/>
              </a:ext>
            </a:extLst>
          </p:cNvPr>
          <p:cNvSpPr/>
          <p:nvPr/>
        </p:nvSpPr>
        <p:spPr>
          <a:xfrm>
            <a:off x="2533218" y="682244"/>
            <a:ext cx="4370400" cy="4360832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69184-9FE6-168D-2AE4-9DC60229D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44" y="595773"/>
            <a:ext cx="7537543" cy="4199491"/>
          </a:xfrm>
          <a:prstGeom prst="rect">
            <a:avLst/>
          </a:prstGeom>
        </p:spPr>
      </p:pic>
      <p:sp>
        <p:nvSpPr>
          <p:cNvPr id="9" name="Google Shape;344;p39">
            <a:extLst>
              <a:ext uri="{FF2B5EF4-FFF2-40B4-BE49-F238E27FC236}">
                <a16:creationId xmlns:a16="http://schemas.microsoft.com/office/drawing/2014/main" id="{710595B7-71C5-E4E0-2F82-289879DCBC67}"/>
              </a:ext>
            </a:extLst>
          </p:cNvPr>
          <p:cNvSpPr txBox="1">
            <a:spLocks/>
          </p:cNvSpPr>
          <p:nvPr/>
        </p:nvSpPr>
        <p:spPr>
          <a:xfrm>
            <a:off x="-3842149" y="2174125"/>
            <a:ext cx="320715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i="1" dirty="0"/>
              <a:t>Use Case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00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7FC99-5C06-9F59-3CBE-8A9AC05FD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5" r="87580" b="62912"/>
          <a:stretch/>
        </p:blipFill>
        <p:spPr>
          <a:xfrm>
            <a:off x="3465666" y="771750"/>
            <a:ext cx="221266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6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7FC99-5C06-9F59-3CBE-8A9AC05FD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05" t="2285" r="56333" b="51025"/>
          <a:stretch/>
        </p:blipFill>
        <p:spPr>
          <a:xfrm>
            <a:off x="2458020" y="692123"/>
            <a:ext cx="4037701" cy="356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9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7FC99-5C06-9F59-3CBE-8A9AC05FD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11" t="2644" r="8999" b="40449"/>
          <a:stretch/>
        </p:blipFill>
        <p:spPr>
          <a:xfrm>
            <a:off x="1730692" y="603019"/>
            <a:ext cx="5964085" cy="435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458487" y="426195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262450" y="-8732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-658229" y="1792725"/>
            <a:ext cx="3627218" cy="99772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i="1" dirty="0"/>
              <a:t>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7C2F4E-350E-DEC6-C90F-44BA4774492E}"/>
              </a:ext>
            </a:extLst>
          </p:cNvPr>
          <p:cNvCxnSpPr>
            <a:cxnSpLocks/>
          </p:cNvCxnSpPr>
          <p:nvPr/>
        </p:nvCxnSpPr>
        <p:spPr>
          <a:xfrm>
            <a:off x="5900366" y="525439"/>
            <a:ext cx="0" cy="409262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BA27B6-D746-23A8-5444-A18DBF274947}"/>
              </a:ext>
            </a:extLst>
          </p:cNvPr>
          <p:cNvSpPr txBox="1"/>
          <p:nvPr/>
        </p:nvSpPr>
        <p:spPr>
          <a:xfrm>
            <a:off x="6158115" y="1712168"/>
            <a:ext cx="2631362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Use Case</a:t>
            </a:r>
            <a:endParaRPr lang="sv-SE" sz="1600" b="1" i="1" dirty="0">
              <a:solidFill>
                <a:schemeClr val="bg1"/>
              </a:solidFill>
              <a:latin typeface="+mn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</a:rPr>
              <a:t>Login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</a:rPr>
              <a:t>Mengelola Pengguna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Mengelola Wilayah TPI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Mengelola Lembar Kerja Evaluasi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Mengelola Persyaratan WBK/WBBM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Self Assessment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Penilaian Pendahuluan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Desk Evaluation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 </a:t>
            </a:r>
            <a:r>
              <a:rPr lang="sv-SE" sz="1400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Progress</a:t>
            </a:r>
            <a:endParaRPr lang="en-US" sz="14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A38A08-58B2-E408-624B-EF6D1F1E99FD}"/>
              </a:ext>
            </a:extLst>
          </p:cNvPr>
          <p:cNvSpPr/>
          <p:nvPr/>
        </p:nvSpPr>
        <p:spPr>
          <a:xfrm>
            <a:off x="5996115" y="1752410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60C46A-3B91-E5E5-060C-A5FD3F165317}"/>
              </a:ext>
            </a:extLst>
          </p:cNvPr>
          <p:cNvSpPr txBox="1"/>
          <p:nvPr/>
        </p:nvSpPr>
        <p:spPr>
          <a:xfrm>
            <a:off x="6120530" y="513328"/>
            <a:ext cx="280347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Aktor</a:t>
            </a:r>
            <a:endParaRPr lang="sv-SE" sz="1400" b="1" dirty="0">
              <a:solidFill>
                <a:schemeClr val="bg1"/>
              </a:solidFill>
              <a:latin typeface="+mn-lt"/>
            </a:endParaRPr>
          </a:p>
          <a:p>
            <a:pPr algn="just">
              <a:buClr>
                <a:schemeClr val="bg1"/>
              </a:buClr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Admin, PIC Satuan Kerja, Evaluator Provinsi, Anggota Tim ,Ketua Tim, dan Pengendali Teknis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ACE1DC-DA56-9751-38E9-B1442E1B52B4}"/>
              </a:ext>
            </a:extLst>
          </p:cNvPr>
          <p:cNvSpPr/>
          <p:nvPr/>
        </p:nvSpPr>
        <p:spPr>
          <a:xfrm>
            <a:off x="5996115" y="595773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Google Shape;344;p39">
            <a:extLst>
              <a:ext uri="{FF2B5EF4-FFF2-40B4-BE49-F238E27FC236}">
                <a16:creationId xmlns:a16="http://schemas.microsoft.com/office/drawing/2014/main" id="{90BC3A10-4BA3-9A41-0D17-70CB5320380E}"/>
              </a:ext>
            </a:extLst>
          </p:cNvPr>
          <p:cNvSpPr txBox="1">
            <a:spLocks/>
          </p:cNvSpPr>
          <p:nvPr/>
        </p:nvSpPr>
        <p:spPr>
          <a:xfrm>
            <a:off x="2164320" y="-835631"/>
            <a:ext cx="5357948" cy="556439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800" dirty="0"/>
              <a:t>R</a:t>
            </a:r>
            <a:r>
              <a:rPr lang="en-ID" sz="2800" dirty="0" err="1"/>
              <a:t>ancangan</a:t>
            </a:r>
            <a:r>
              <a:rPr lang="en-ID" sz="2800" dirty="0"/>
              <a:t> Basis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FB73BE-72BD-8D52-09E1-6707894F9ACB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18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BDE2-EDCF-E28B-D829-CB8307AD58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241" y="368915"/>
            <a:ext cx="3600000" cy="4125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3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759934" y="479996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309285" y="-134321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331468" y="40633"/>
            <a:ext cx="5804328" cy="371916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400" dirty="0"/>
              <a:t>R</a:t>
            </a:r>
            <a:r>
              <a:rPr lang="en-ID" sz="2400" dirty="0" err="1"/>
              <a:t>ancangan</a:t>
            </a:r>
            <a:r>
              <a:rPr lang="en-ID" sz="2400" dirty="0"/>
              <a:t> Basis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32BC74-A445-E132-4B90-349EF1C1647D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19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60D94-7345-F595-D73E-DE28C74D5F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53" y="412549"/>
            <a:ext cx="4740644" cy="4327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2E0243-F1D5-60DB-B2E8-729D74F386A3}"/>
              </a:ext>
            </a:extLst>
          </p:cNvPr>
          <p:cNvGrpSpPr/>
          <p:nvPr/>
        </p:nvGrpSpPr>
        <p:grpSpPr>
          <a:xfrm rot="16200000">
            <a:off x="1145752" y="-192435"/>
            <a:ext cx="1208508" cy="2715994"/>
            <a:chOff x="1663849" y="1965689"/>
            <a:chExt cx="6771967" cy="1182334"/>
          </a:xfrm>
        </p:grpSpPr>
        <p:sp>
          <p:nvSpPr>
            <p:cNvPr id="8" name="Rounded Rectangle 12">
              <a:extLst>
                <a:ext uri="{FF2B5EF4-FFF2-40B4-BE49-F238E27FC236}">
                  <a16:creationId xmlns:a16="http://schemas.microsoft.com/office/drawing/2014/main" id="{F53CB4AA-3458-81CB-1583-4B02D08D04E1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289D3F5-C8B3-7AA8-FCCA-8041FE8DED3E}"/>
                </a:ext>
              </a:extLst>
            </p:cNvPr>
            <p:cNvSpPr/>
            <p:nvPr/>
          </p:nvSpPr>
          <p:spPr>
            <a:xfrm rot="5400000" flipH="1">
              <a:off x="6914338" y="1626545"/>
              <a:ext cx="1182333" cy="1860622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1B3C41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0D8EDFE-FF0B-ED50-7C7D-2A6D59B1338C}"/>
              </a:ext>
            </a:extLst>
          </p:cNvPr>
          <p:cNvSpPr txBox="1"/>
          <p:nvPr/>
        </p:nvSpPr>
        <p:spPr>
          <a:xfrm>
            <a:off x="357588" y="982237"/>
            <a:ext cx="2784835" cy="8213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1200" dirty="0" err="1">
                <a:latin typeface="+mn-lt"/>
              </a:rPr>
              <a:t>Identifikasi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tabel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terhadap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kebutuhan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sistem</a:t>
            </a:r>
            <a:r>
              <a:rPr lang="en-US" sz="1200" dirty="0">
                <a:latin typeface="+mn-lt"/>
              </a:rPr>
              <a:t> yang </a:t>
            </a:r>
            <a:r>
              <a:rPr lang="en-US" sz="1200" dirty="0" err="1">
                <a:latin typeface="+mn-lt"/>
              </a:rPr>
              <a:t>akan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dibangun</a:t>
            </a:r>
            <a:endParaRPr lang="en-ID" sz="1200" dirty="0">
              <a:latin typeface="+mn-lt"/>
            </a:endParaRPr>
          </a:p>
          <a:p>
            <a:pPr algn="just"/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FF660-03B5-A087-AD61-938C08DC21F6}"/>
              </a:ext>
            </a:extLst>
          </p:cNvPr>
          <p:cNvSpPr txBox="1"/>
          <p:nvPr/>
        </p:nvSpPr>
        <p:spPr>
          <a:xfrm>
            <a:off x="799016" y="606395"/>
            <a:ext cx="2590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Perancangan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Konseptual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AA86E-92EA-A14D-267F-95DA67FF044D}"/>
              </a:ext>
            </a:extLst>
          </p:cNvPr>
          <p:cNvGrpSpPr/>
          <p:nvPr/>
        </p:nvGrpSpPr>
        <p:grpSpPr>
          <a:xfrm rot="16200000">
            <a:off x="1169827" y="1107776"/>
            <a:ext cx="1160365" cy="2715996"/>
            <a:chOff x="1663849" y="1965689"/>
            <a:chExt cx="6771967" cy="118233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E25B646-438A-57D4-3E79-2FCAFDB50385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Rounded Rectangle 8">
              <a:extLst>
                <a:ext uri="{FF2B5EF4-FFF2-40B4-BE49-F238E27FC236}">
                  <a16:creationId xmlns:a16="http://schemas.microsoft.com/office/drawing/2014/main" id="{BE4527E8-4116-5C3C-26AC-786BB0D12AE6}"/>
                </a:ext>
              </a:extLst>
            </p:cNvPr>
            <p:cNvSpPr/>
            <p:nvPr/>
          </p:nvSpPr>
          <p:spPr>
            <a:xfrm rot="5400000" flipH="1">
              <a:off x="6914338" y="1626545"/>
              <a:ext cx="1182333" cy="1860622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1B3C41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B07936-0D7B-FBA1-D7D4-265735D6EB77}"/>
              </a:ext>
            </a:extLst>
          </p:cNvPr>
          <p:cNvSpPr txBox="1"/>
          <p:nvPr/>
        </p:nvSpPr>
        <p:spPr>
          <a:xfrm>
            <a:off x="453815" y="2329165"/>
            <a:ext cx="2592388" cy="509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 err="1"/>
              <a:t>Identifikasi</a:t>
            </a:r>
            <a:r>
              <a:rPr lang="en-US" sz="1200" dirty="0"/>
              <a:t> </a:t>
            </a:r>
            <a:r>
              <a:rPr lang="en-US" sz="1200" i="1" dirty="0"/>
              <a:t>primary key</a:t>
            </a:r>
            <a:r>
              <a:rPr lang="en-US" sz="1200" dirty="0"/>
              <a:t> dan </a:t>
            </a:r>
            <a:r>
              <a:rPr lang="en-US" sz="1200" i="1" dirty="0"/>
              <a:t>foreign key</a:t>
            </a:r>
            <a:r>
              <a:rPr lang="en-US" sz="1200" dirty="0"/>
              <a:t> di </a:t>
            </a:r>
            <a:r>
              <a:rPr lang="en-US" sz="1200" dirty="0" err="1"/>
              <a:t>setiap</a:t>
            </a:r>
            <a:r>
              <a:rPr lang="en-US" sz="1200" dirty="0"/>
              <a:t> </a:t>
            </a:r>
            <a:r>
              <a:rPr lang="en-US" sz="1200" dirty="0" err="1"/>
              <a:t>tabel</a:t>
            </a:r>
            <a:endParaRPr lang="en-ID" sz="1200" dirty="0"/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9AC7D9-2C81-ABC8-64EC-DCC59E245B03}"/>
              </a:ext>
            </a:extLst>
          </p:cNvPr>
          <p:cNvSpPr txBox="1"/>
          <p:nvPr/>
        </p:nvSpPr>
        <p:spPr>
          <a:xfrm>
            <a:off x="999771" y="1937394"/>
            <a:ext cx="19964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Perancangan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Logika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434374-5F0B-14F2-9DAE-C7AC9ED5267F}"/>
              </a:ext>
            </a:extLst>
          </p:cNvPr>
          <p:cNvGrpSpPr/>
          <p:nvPr/>
        </p:nvGrpSpPr>
        <p:grpSpPr>
          <a:xfrm rot="16200000">
            <a:off x="1093389" y="2452016"/>
            <a:ext cx="1328798" cy="2800400"/>
            <a:chOff x="1663849" y="1965689"/>
            <a:chExt cx="6771967" cy="1182334"/>
          </a:xfrm>
        </p:grpSpPr>
        <p:sp>
          <p:nvSpPr>
            <p:cNvPr id="18" name="Rounded Rectangle 12">
              <a:extLst>
                <a:ext uri="{FF2B5EF4-FFF2-40B4-BE49-F238E27FC236}">
                  <a16:creationId xmlns:a16="http://schemas.microsoft.com/office/drawing/2014/main" id="{925A97F0-3047-F6D5-20F9-14BF138E3B0E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Rounded Rectangle 8">
              <a:extLst>
                <a:ext uri="{FF2B5EF4-FFF2-40B4-BE49-F238E27FC236}">
                  <a16:creationId xmlns:a16="http://schemas.microsoft.com/office/drawing/2014/main" id="{09C07CBE-DDBF-6C93-1DAC-C4C83F968BB0}"/>
                </a:ext>
              </a:extLst>
            </p:cNvPr>
            <p:cNvSpPr/>
            <p:nvPr/>
          </p:nvSpPr>
          <p:spPr>
            <a:xfrm rot="5400000" flipH="1">
              <a:off x="6914338" y="1626545"/>
              <a:ext cx="1182333" cy="1860622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1B3C41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0EBE84D-B643-C0BC-18E4-C6888EBA1FDF}"/>
              </a:ext>
            </a:extLst>
          </p:cNvPr>
          <p:cNvSpPr txBox="1"/>
          <p:nvPr/>
        </p:nvSpPr>
        <p:spPr>
          <a:xfrm>
            <a:off x="357588" y="3606013"/>
            <a:ext cx="2723064" cy="6321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defTabSz="182563"/>
            <a:r>
              <a:rPr lang="en-US" sz="1200" dirty="0" err="1"/>
              <a:t>Identifikasi</a:t>
            </a:r>
            <a:r>
              <a:rPr lang="en-US" sz="1200" dirty="0"/>
              <a:t> </a:t>
            </a:r>
            <a:r>
              <a:rPr lang="en-US" sz="1200" dirty="0" err="1"/>
              <a:t>tipe</a:t>
            </a:r>
            <a:r>
              <a:rPr lang="en-US" sz="1200" dirty="0"/>
              <a:t> dan </a:t>
            </a:r>
            <a:r>
              <a:rPr lang="en-US" sz="1200" dirty="0" err="1"/>
              <a:t>ukuran</a:t>
            </a:r>
            <a:r>
              <a:rPr lang="en-US" sz="1200" dirty="0"/>
              <a:t> data, </a:t>
            </a:r>
            <a:r>
              <a:rPr lang="en-US" sz="1200" dirty="0" err="1"/>
              <a:t>serta</a:t>
            </a:r>
            <a:r>
              <a:rPr lang="en-US" sz="1200" dirty="0"/>
              <a:t> </a:t>
            </a:r>
            <a:r>
              <a:rPr lang="en-US" sz="1200" dirty="0" err="1"/>
              <a:t>sifat</a:t>
            </a:r>
            <a:r>
              <a:rPr lang="en-US" sz="1200" dirty="0"/>
              <a:t> </a:t>
            </a:r>
            <a:r>
              <a:rPr lang="en-US" sz="1200" dirty="0" err="1"/>
              <a:t>opsional</a:t>
            </a:r>
            <a:r>
              <a:rPr lang="en-US" sz="1200" dirty="0"/>
              <a:t> (</a:t>
            </a:r>
            <a:r>
              <a:rPr lang="en-US" sz="1200" i="1" dirty="0"/>
              <a:t>null</a:t>
            </a:r>
            <a:r>
              <a:rPr lang="en-US" sz="1200" dirty="0"/>
              <a:t>) </a:t>
            </a:r>
            <a:r>
              <a:rPr lang="en-US" sz="1200" dirty="0" err="1"/>
              <a:t>terhadap</a:t>
            </a:r>
            <a:r>
              <a:rPr lang="en-US" sz="1200" dirty="0"/>
              <a:t> </a:t>
            </a:r>
            <a:r>
              <a:rPr lang="en-US" sz="1200" dirty="0" err="1"/>
              <a:t>setiap</a:t>
            </a:r>
            <a:r>
              <a:rPr lang="en-US" sz="1200" dirty="0"/>
              <a:t> </a:t>
            </a:r>
            <a:r>
              <a:rPr lang="en-US" sz="1200" dirty="0" err="1"/>
              <a:t>atribut</a:t>
            </a:r>
            <a:r>
              <a:rPr lang="en-US" sz="1200" dirty="0"/>
              <a:t> pada </a:t>
            </a:r>
            <a:r>
              <a:rPr lang="en-US" sz="1200" dirty="0" err="1"/>
              <a:t>tabel</a:t>
            </a:r>
            <a:endParaRPr lang="en-ID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AC88F-F7DC-44DA-02A2-EBFF098C45B3}"/>
              </a:ext>
            </a:extLst>
          </p:cNvPr>
          <p:cNvSpPr txBox="1"/>
          <p:nvPr/>
        </p:nvSpPr>
        <p:spPr>
          <a:xfrm>
            <a:off x="965347" y="3239620"/>
            <a:ext cx="20324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Perancangan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Fisik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Rounded Rectangle 51">
            <a:extLst>
              <a:ext uri="{FF2B5EF4-FFF2-40B4-BE49-F238E27FC236}">
                <a16:creationId xmlns:a16="http://schemas.microsoft.com/office/drawing/2014/main" id="{F03770F5-6160-8944-1EC1-8B4D4BEFE690}"/>
              </a:ext>
            </a:extLst>
          </p:cNvPr>
          <p:cNvSpPr/>
          <p:nvPr/>
        </p:nvSpPr>
        <p:spPr>
          <a:xfrm rot="16200000" flipH="1">
            <a:off x="519983" y="608068"/>
            <a:ext cx="291600" cy="237600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8E98690E-AE83-C715-7DFA-D3E89DF8A86A}"/>
              </a:ext>
            </a:extLst>
          </p:cNvPr>
          <p:cNvSpPr/>
          <p:nvPr/>
        </p:nvSpPr>
        <p:spPr>
          <a:xfrm rot="2700000">
            <a:off x="529121" y="1908758"/>
            <a:ext cx="180000" cy="28800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9582BA83-E7DF-D8EF-0A43-3D8BFACC307D}"/>
              </a:ext>
            </a:extLst>
          </p:cNvPr>
          <p:cNvSpPr>
            <a:spLocks noChangeAspect="1"/>
          </p:cNvSpPr>
          <p:nvPr/>
        </p:nvSpPr>
        <p:spPr>
          <a:xfrm>
            <a:off x="498968" y="3262088"/>
            <a:ext cx="285615" cy="28800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817F3B83-8361-FA8D-2A7E-C33F460E1C7F}"/>
              </a:ext>
            </a:extLst>
          </p:cNvPr>
          <p:cNvSpPr/>
          <p:nvPr/>
        </p:nvSpPr>
        <p:spPr>
          <a:xfrm>
            <a:off x="3164478" y="1300120"/>
            <a:ext cx="514350" cy="2737893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6187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982902" y="798556"/>
            <a:ext cx="388594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Utama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5464814" y="799108"/>
            <a:ext cx="2696284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Login</a:t>
            </a:r>
            <a:endParaRPr lang="en-ID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20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35885-D80F-7B62-E383-E92FD96B2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01" y="1571625"/>
            <a:ext cx="3885943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7CA121-3F93-5039-0F69-66744D68E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814" y="1529913"/>
            <a:ext cx="26962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214425" y="774203"/>
            <a:ext cx="389901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Dashboard</a:t>
            </a:r>
            <a:endParaRPr lang="en-ID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21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503C5A-CE8A-E905-5F25-A10B0A75D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25" y="1605559"/>
            <a:ext cx="3899012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A6357E-FB92-F873-98CB-EC107BC15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072" y="1433657"/>
            <a:ext cx="4318635" cy="250380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7A3797-8542-9F41-DF2A-0602692E3C65}"/>
              </a:ext>
            </a:extLst>
          </p:cNvPr>
          <p:cNvSpPr/>
          <p:nvPr/>
        </p:nvSpPr>
        <p:spPr>
          <a:xfrm>
            <a:off x="4640580" y="740091"/>
            <a:ext cx="4288995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Monitoring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4236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217812"/>
            <a:ext cx="7154192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Latar Belakang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01</a:t>
            </a:r>
            <a:endParaRPr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78B24-024A-66B1-BE23-D19DA6BD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00" y="1093112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6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153464" y="925372"/>
            <a:ext cx="448143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4775252" y="925372"/>
            <a:ext cx="421528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WBK/WBBM</a:t>
            </a:r>
            <a:endParaRPr lang="en-ID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22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E92CF-7BD2-9EEF-AD6E-DFEF7CD36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65" y="1588312"/>
            <a:ext cx="4481441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C78BC9-FB2B-0AC5-66B3-7A4471DFB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51" y="1588312"/>
            <a:ext cx="42152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8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616447" y="-1145446"/>
            <a:ext cx="1486397" cy="1741219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214424" y="931367"/>
            <a:ext cx="466427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dirty="0" err="1"/>
              <a:t>Mengelola</a:t>
            </a:r>
            <a:r>
              <a:rPr lang="en-US" sz="1400" dirty="0"/>
              <a:t> Wilayah </a:t>
            </a:r>
            <a:r>
              <a:rPr lang="en-US" sz="1400" dirty="0" err="1"/>
              <a:t>Tugas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5006490" y="931367"/>
            <a:ext cx="381682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dirty="0" err="1"/>
              <a:t>Mengelola</a:t>
            </a:r>
            <a:r>
              <a:rPr lang="en-US" sz="1400" dirty="0"/>
              <a:t> Wilayah </a:t>
            </a:r>
            <a:r>
              <a:rPr lang="en-US" sz="1400" dirty="0" err="1"/>
              <a:t>Pengawasan</a:t>
            </a:r>
            <a:r>
              <a:rPr lang="en-US" sz="1400" dirty="0"/>
              <a:t> TIM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190500" y="4117651"/>
            <a:ext cx="8632812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Mengelola</a:t>
            </a:r>
            <a:r>
              <a:rPr lang="en-US" sz="1400" b="1" dirty="0"/>
              <a:t> Wilayah TPI</a:t>
            </a:r>
            <a:endParaRPr lang="en-ID" sz="1400" b="1" dirty="0"/>
          </a:p>
        </p:txBody>
      </p:sp>
      <p:sp>
        <p:nvSpPr>
          <p:cNvPr id="16" name="Google Shape;365;p41">
            <a:extLst>
              <a:ext uri="{FF2B5EF4-FFF2-40B4-BE49-F238E27FC236}">
                <a16:creationId xmlns:a16="http://schemas.microsoft.com/office/drawing/2014/main" id="{826A975A-92BB-06C9-0885-CC51AF281F58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B7E78-1565-D309-83A2-A483DB086511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23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62902-0C06-236F-DAC4-EC4D42C8B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1639612"/>
            <a:ext cx="4688204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49F8D-C06B-3CF2-8720-426B9D986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6491" y="1626442"/>
            <a:ext cx="38168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6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616447" y="-1145446"/>
            <a:ext cx="1435597" cy="1741219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218268" y="774204"/>
            <a:ext cx="4155611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dirty="0" err="1"/>
              <a:t>Mengelola</a:t>
            </a:r>
            <a:r>
              <a:rPr lang="en-US" sz="1400" dirty="0"/>
              <a:t> </a:t>
            </a:r>
            <a:r>
              <a:rPr lang="en-US" sz="1400" dirty="0" err="1"/>
              <a:t>Pertanyaan</a:t>
            </a:r>
            <a:r>
              <a:rPr lang="en-US" sz="1400" dirty="0"/>
              <a:t> LKE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651069" y="789444"/>
            <a:ext cx="430166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</a:t>
            </a:r>
            <a:r>
              <a:rPr lang="en-US" dirty="0" err="1"/>
              <a:t>Rincian</a:t>
            </a:r>
            <a:r>
              <a:rPr lang="en-US" dirty="0"/>
              <a:t> Hasil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218268" y="3964990"/>
            <a:ext cx="8734463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Mengelola</a:t>
            </a:r>
            <a:r>
              <a:rPr lang="en-US" sz="1400" b="1" dirty="0"/>
              <a:t> LKE</a:t>
            </a:r>
            <a:endParaRPr lang="en-ID" sz="1400" b="1" dirty="0"/>
          </a:p>
        </p:txBody>
      </p:sp>
      <p:sp>
        <p:nvSpPr>
          <p:cNvPr id="14" name="Google Shape;365;p41">
            <a:extLst>
              <a:ext uri="{FF2B5EF4-FFF2-40B4-BE49-F238E27FC236}">
                <a16:creationId xmlns:a16="http://schemas.microsoft.com/office/drawing/2014/main" id="{09821CF1-A555-C90D-125E-5B99CB6B57E9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440F0-2CC2-3834-75FA-E3A51550D8F3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D8B87-2D6C-9296-EC09-BBA30C7EC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68" y="1529913"/>
            <a:ext cx="4235941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F9660B-0BD2-E254-47F5-9C56E61E4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069" y="1529913"/>
            <a:ext cx="430166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3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11747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651353" y="615862"/>
            <a:ext cx="3540961" cy="389513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LKE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647774" y="621032"/>
            <a:ext cx="3600000" cy="389513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i="1" dirty="0"/>
              <a:t>Self Assessment</a:t>
            </a:r>
            <a:endParaRPr lang="en-ID" sz="1400" i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517147" y="4432011"/>
            <a:ext cx="8047250" cy="27160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i="1" dirty="0"/>
              <a:t>Self Assessment</a:t>
            </a:r>
            <a:endParaRPr lang="en-ID" sz="1400" b="1" i="1" dirty="0"/>
          </a:p>
        </p:txBody>
      </p:sp>
      <p:sp>
        <p:nvSpPr>
          <p:cNvPr id="14" name="Google Shape;365;p41">
            <a:extLst>
              <a:ext uri="{FF2B5EF4-FFF2-40B4-BE49-F238E27FC236}">
                <a16:creationId xmlns:a16="http://schemas.microsoft.com/office/drawing/2014/main" id="{FAC2A896-D3E9-DEBD-060F-FD5F27F4F9AF}"/>
              </a:ext>
            </a:extLst>
          </p:cNvPr>
          <p:cNvSpPr txBox="1">
            <a:spLocks/>
          </p:cNvSpPr>
          <p:nvPr/>
        </p:nvSpPr>
        <p:spPr>
          <a:xfrm>
            <a:off x="469900" y="30855"/>
            <a:ext cx="78549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6F3F2-0CF7-F7F5-DE5F-26D45FB60E15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25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B4F6F-C75C-E858-A7E4-3E489F4227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299"/>
          <a:stretch/>
        </p:blipFill>
        <p:spPr>
          <a:xfrm>
            <a:off x="651353" y="1618550"/>
            <a:ext cx="3540961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3F97F-256A-C15D-794C-75BD1C7573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60" t="13159" r="4661" b="50803"/>
          <a:stretch/>
        </p:blipFill>
        <p:spPr>
          <a:xfrm>
            <a:off x="4647774" y="1123066"/>
            <a:ext cx="3600000" cy="324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4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11747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921913" y="745685"/>
            <a:ext cx="387104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Surat </a:t>
            </a:r>
            <a:r>
              <a:rPr lang="en-US" dirty="0" err="1"/>
              <a:t>Pengantar</a:t>
            </a:r>
            <a:r>
              <a:rPr lang="en-US" dirty="0"/>
              <a:t> BPS </a:t>
            </a:r>
            <a:r>
              <a:rPr lang="en-US" dirty="0" err="1"/>
              <a:t>Kab</a:t>
            </a:r>
            <a:r>
              <a:rPr lang="en-US" dirty="0"/>
              <a:t>/Kota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921913" y="3931709"/>
            <a:ext cx="7732563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i="1" dirty="0"/>
              <a:t>Self Assessment</a:t>
            </a:r>
            <a:endParaRPr lang="en-ID" sz="1400" b="1" i="1" dirty="0"/>
          </a:p>
        </p:txBody>
      </p:sp>
      <p:sp>
        <p:nvSpPr>
          <p:cNvPr id="14" name="Google Shape;365;p41">
            <a:extLst>
              <a:ext uri="{FF2B5EF4-FFF2-40B4-BE49-F238E27FC236}">
                <a16:creationId xmlns:a16="http://schemas.microsoft.com/office/drawing/2014/main" id="{FAC2A896-D3E9-DEBD-060F-FD5F27F4F9AF}"/>
              </a:ext>
            </a:extLst>
          </p:cNvPr>
          <p:cNvSpPr txBox="1">
            <a:spLocks/>
          </p:cNvSpPr>
          <p:nvPr/>
        </p:nvSpPr>
        <p:spPr>
          <a:xfrm>
            <a:off x="469900" y="30855"/>
            <a:ext cx="78549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6F3F2-0CF7-F7F5-DE5F-26D45FB60E15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26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A541F-1506-2FD9-CF0E-8494991C6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13" y="1379491"/>
            <a:ext cx="3871043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8F3828-34BD-D461-95D5-2EF71F1CD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818" y="1394290"/>
            <a:ext cx="3412658" cy="2160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F11D5B-65EA-77EA-39F0-D8B6D29BB761}"/>
              </a:ext>
            </a:extLst>
          </p:cNvPr>
          <p:cNvSpPr/>
          <p:nvPr/>
        </p:nvSpPr>
        <p:spPr>
          <a:xfrm>
            <a:off x="5241817" y="723018"/>
            <a:ext cx="341265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Hasil </a:t>
            </a:r>
            <a:r>
              <a:rPr lang="en-US" sz="1400" i="1" dirty="0"/>
              <a:t>Self-Assessment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336302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045550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711397" y="748253"/>
            <a:ext cx="3613454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LKE</a:t>
            </a:r>
            <a:endParaRPr lang="en-ID" sz="1400" i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162169" y="744140"/>
            <a:ext cx="4319905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Dashboard </a:t>
            </a:r>
            <a:r>
              <a:rPr lang="en-US" sz="1400" dirty="0" err="1"/>
              <a:t>Penilaian</a:t>
            </a:r>
            <a:r>
              <a:rPr lang="en-US" sz="1400" dirty="0"/>
              <a:t> </a:t>
            </a:r>
            <a:r>
              <a:rPr lang="en-US" sz="1400" dirty="0" err="1"/>
              <a:t>Pendahuluan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162169" y="4327590"/>
            <a:ext cx="8250063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Penilaian</a:t>
            </a:r>
            <a:r>
              <a:rPr lang="en-US" sz="1400" b="1" dirty="0"/>
              <a:t> </a:t>
            </a:r>
            <a:r>
              <a:rPr lang="en-US" sz="1400" b="1" dirty="0" err="1"/>
              <a:t>Pendahuluan</a:t>
            </a:r>
            <a:endParaRPr lang="en-ID" sz="1400" b="1" dirty="0"/>
          </a:p>
        </p:txBody>
      </p:sp>
      <p:sp>
        <p:nvSpPr>
          <p:cNvPr id="6" name="Google Shape;365;p41">
            <a:extLst>
              <a:ext uri="{FF2B5EF4-FFF2-40B4-BE49-F238E27FC236}">
                <a16:creationId xmlns:a16="http://schemas.microsoft.com/office/drawing/2014/main" id="{9160E5B0-3FD7-44BC-E005-1A4816DA2F11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6FD7B-E555-C698-FEC6-ACAFC0FEB698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spc="10" dirty="0">
                <a:solidFill>
                  <a:srgbClr val="FFAC1A"/>
                </a:solidFill>
                <a:latin typeface="Krona One" panose="020B0604020202020204" charset="0"/>
              </a:rPr>
              <a:t>2</a:t>
            </a: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AC51C-A5A2-355E-8894-B1688A005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585"/>
          <a:stretch/>
        </p:blipFill>
        <p:spPr>
          <a:xfrm>
            <a:off x="4711396" y="1618550"/>
            <a:ext cx="3613454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6BF5D-4611-FB8E-FAA3-1829E4F45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70" y="1793955"/>
            <a:ext cx="4319905" cy="21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7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045550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717550" y="692127"/>
            <a:ext cx="390247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Surat </a:t>
            </a:r>
            <a:r>
              <a:rPr lang="en-US" dirty="0" err="1"/>
              <a:t>Pengantar</a:t>
            </a:r>
            <a:r>
              <a:rPr lang="en-US" dirty="0"/>
              <a:t> BPS </a:t>
            </a:r>
            <a:r>
              <a:rPr lang="en-US" dirty="0" err="1"/>
              <a:t>Provinsi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717550" y="4193926"/>
            <a:ext cx="7506617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Penilaian</a:t>
            </a:r>
            <a:r>
              <a:rPr lang="en-US" sz="1400" b="1" dirty="0"/>
              <a:t> </a:t>
            </a:r>
            <a:r>
              <a:rPr lang="en-US" sz="1400" b="1" dirty="0" err="1"/>
              <a:t>Pendahuluan</a:t>
            </a:r>
            <a:endParaRPr lang="en-ID" sz="1400" b="1" dirty="0"/>
          </a:p>
        </p:txBody>
      </p:sp>
      <p:sp>
        <p:nvSpPr>
          <p:cNvPr id="6" name="Google Shape;365;p41">
            <a:extLst>
              <a:ext uri="{FF2B5EF4-FFF2-40B4-BE49-F238E27FC236}">
                <a16:creationId xmlns:a16="http://schemas.microsoft.com/office/drawing/2014/main" id="{9160E5B0-3FD7-44BC-E005-1A4816DA2F11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6FD7B-E555-C698-FEC6-ACAFC0FEB698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28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85E94D-687A-800A-1826-E6F0CF5BD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" y="1399665"/>
            <a:ext cx="3902472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469E3-1838-3B44-10BB-E0882D7EC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020" y="1440486"/>
            <a:ext cx="2681147" cy="2520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B0A5AD-3BB9-34B9-73CE-57B3A4CC48AA}"/>
              </a:ext>
            </a:extLst>
          </p:cNvPr>
          <p:cNvSpPr/>
          <p:nvPr/>
        </p:nvSpPr>
        <p:spPr>
          <a:xfrm>
            <a:off x="5543020" y="703336"/>
            <a:ext cx="2681147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Hasil </a:t>
            </a:r>
            <a:r>
              <a:rPr lang="en-US" sz="1400" dirty="0" err="1"/>
              <a:t>Penilaian</a:t>
            </a:r>
            <a:r>
              <a:rPr lang="en-US" sz="1400" dirty="0"/>
              <a:t> </a:t>
            </a:r>
            <a:r>
              <a:rPr lang="en-US" sz="1400" dirty="0" err="1"/>
              <a:t>Pendahulan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366507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534601" y="602915"/>
            <a:ext cx="4319905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dashboard </a:t>
            </a:r>
            <a:r>
              <a:rPr lang="en-US" sz="1400" dirty="0" err="1"/>
              <a:t>pengawasan</a:t>
            </a:r>
            <a:r>
              <a:rPr lang="en-US" sz="1400" dirty="0"/>
              <a:t> </a:t>
            </a:r>
            <a:r>
              <a:rPr lang="en-US" sz="1400" dirty="0" err="1"/>
              <a:t>satker</a:t>
            </a:r>
            <a:endParaRPr lang="en-ID" sz="1400" i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5258904" y="602915"/>
            <a:ext cx="3065947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LKE</a:t>
            </a:r>
            <a:endParaRPr lang="en-ID" sz="1400" i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534601" y="4185074"/>
            <a:ext cx="7790249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b="1" i="1" dirty="0"/>
              <a:t>Desk Evaluation</a:t>
            </a:r>
            <a:endParaRPr lang="en-ID" sz="1400" b="1" dirty="0"/>
          </a:p>
        </p:txBody>
      </p:sp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29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14C0F4-46C3-611C-5007-4BB5064F1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01" y="1489402"/>
            <a:ext cx="4319905" cy="2310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D0C3C9-DEA9-18CC-4703-CEE2825C0A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5258904" y="1384784"/>
            <a:ext cx="306594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625330" y="610200"/>
            <a:ext cx="377444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i="1" dirty="0"/>
              <a:t>Desk-Evaluation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4980089" y="602915"/>
            <a:ext cx="343214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LHE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625330" y="4350957"/>
            <a:ext cx="7786902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b="1" i="1" dirty="0"/>
              <a:t>Desk Evaluation</a:t>
            </a:r>
            <a:endParaRPr lang="en-ID" sz="1400" b="1" dirty="0"/>
          </a:p>
        </p:txBody>
      </p:sp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30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0E374-2674-756B-7834-6BCCD2220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79" t="20959" r="3248" b="27452"/>
          <a:stretch/>
        </p:blipFill>
        <p:spPr bwMode="auto">
          <a:xfrm>
            <a:off x="625330" y="1245894"/>
            <a:ext cx="3774440" cy="2990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5C226-FE09-4E5F-7C86-54E42B2FB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088" y="1408937"/>
            <a:ext cx="343214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7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214425" y="719530"/>
            <a:ext cx="288889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</a:t>
            </a:r>
            <a:r>
              <a:rPr lang="en-US" sz="1400" i="1" dirty="0"/>
              <a:t>desk-evaluation </a:t>
            </a:r>
            <a:r>
              <a:rPr lang="en-US" sz="1400" dirty="0" err="1"/>
              <a:t>tahap</a:t>
            </a:r>
            <a:r>
              <a:rPr lang="en-US" sz="1400" dirty="0"/>
              <a:t> </a:t>
            </a:r>
            <a:r>
              <a:rPr lang="en-US" sz="1400" dirty="0" err="1"/>
              <a:t>pertama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6235389" y="703683"/>
            <a:ext cx="2748591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</a:t>
            </a:r>
            <a:r>
              <a:rPr lang="en-US" sz="1400" i="1" dirty="0"/>
              <a:t>desk-evaluation </a:t>
            </a:r>
            <a:r>
              <a:rPr lang="en-US" sz="1400" dirty="0" err="1"/>
              <a:t>tahap</a:t>
            </a:r>
            <a:r>
              <a:rPr lang="en-US" sz="1400" dirty="0"/>
              <a:t> </a:t>
            </a:r>
            <a:r>
              <a:rPr lang="en-US" sz="1400" dirty="0" err="1"/>
              <a:t>kedua</a:t>
            </a:r>
            <a:r>
              <a:rPr lang="en-US" sz="1400" dirty="0"/>
              <a:t> (LKE </a:t>
            </a:r>
            <a:r>
              <a:rPr lang="en-US" sz="1400" dirty="0" err="1"/>
              <a:t>ditolak</a:t>
            </a:r>
            <a:r>
              <a:rPr lang="en-US" sz="1400" dirty="0"/>
              <a:t>)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214424" y="3942783"/>
            <a:ext cx="8769555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b="1" i="1" dirty="0"/>
              <a:t>Desk Evaluation</a:t>
            </a:r>
            <a:endParaRPr lang="en-ID" sz="1400" b="1" dirty="0"/>
          </a:p>
        </p:txBody>
      </p:sp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31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066F8-78B9-A9DB-875D-D4419414F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781" y="1454431"/>
            <a:ext cx="2767119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4E564-3B67-BDED-2A22-01B8991C0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161" y="1454431"/>
            <a:ext cx="2686819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1D4014-D23F-DB8D-9298-219B42803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25" y="1478548"/>
            <a:ext cx="2888891" cy="2160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208BD4-A516-887D-DED1-06DD9F708CC8}"/>
              </a:ext>
            </a:extLst>
          </p:cNvPr>
          <p:cNvSpPr/>
          <p:nvPr/>
        </p:nvSpPr>
        <p:spPr>
          <a:xfrm>
            <a:off x="3375780" y="719530"/>
            <a:ext cx="276711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</a:t>
            </a:r>
            <a:r>
              <a:rPr lang="en-US" sz="1400" i="1" dirty="0"/>
              <a:t>desk-evaluation </a:t>
            </a:r>
            <a:r>
              <a:rPr lang="en-US" sz="1400" dirty="0" err="1"/>
              <a:t>tahap</a:t>
            </a:r>
            <a:r>
              <a:rPr lang="en-US" sz="1400" dirty="0"/>
              <a:t> </a:t>
            </a:r>
            <a:r>
              <a:rPr lang="en-US" sz="1400" dirty="0" err="1"/>
              <a:t>kedua</a:t>
            </a:r>
            <a:r>
              <a:rPr lang="en-US" sz="1400" dirty="0"/>
              <a:t> (LKE </a:t>
            </a:r>
            <a:r>
              <a:rPr lang="en-US" sz="1400" dirty="0" err="1"/>
              <a:t>disetujui</a:t>
            </a:r>
            <a:r>
              <a:rPr lang="en-US" sz="1400" dirty="0"/>
              <a:t>)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45954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186209" y="4678005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08" y="1047513"/>
            <a:ext cx="7140984" cy="36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32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5019596" y="747810"/>
            <a:ext cx="3714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Black box testing</a:t>
            </a:r>
            <a:endParaRPr lang="en-US" sz="2000" b="1" i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3F6E39DF-AC71-6CB3-9B6C-A61CF4D7A246}"/>
              </a:ext>
            </a:extLst>
          </p:cNvPr>
          <p:cNvGrpSpPr/>
          <p:nvPr/>
        </p:nvGrpSpPr>
        <p:grpSpPr>
          <a:xfrm>
            <a:off x="5019596" y="1394141"/>
            <a:ext cx="3315444" cy="892552"/>
            <a:chOff x="5019596" y="1394141"/>
            <a:chExt cx="3315444" cy="892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79CDE6-B3BB-D004-99A5-8FE4EC3F5DC7}"/>
                </a:ext>
              </a:extLst>
            </p:cNvPr>
            <p:cNvSpPr/>
            <p:nvPr/>
          </p:nvSpPr>
          <p:spPr>
            <a:xfrm>
              <a:off x="5190239" y="1394141"/>
              <a:ext cx="3144801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Tujuan</a:t>
              </a:r>
              <a:endPara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sv-SE" sz="1200" dirty="0">
                  <a:solidFill>
                    <a:schemeClr val="bg1"/>
                  </a:solidFill>
                  <a:latin typeface="+mj-lt"/>
                </a:rPr>
                <a:t>Untuk mengetahui apakah semua fitur telah berjalan seperti yang dibutuhkan</a:t>
              </a:r>
            </a:p>
            <a:p>
              <a:endParaRPr lang="sv-SE" sz="1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C751AF-03DF-7EDF-6609-65E52D95645B}"/>
                </a:ext>
              </a:extLst>
            </p:cNvPr>
            <p:cNvSpPr/>
            <p:nvPr/>
          </p:nvSpPr>
          <p:spPr>
            <a:xfrm>
              <a:off x="5019596" y="1441441"/>
              <a:ext cx="162000" cy="162000"/>
            </a:xfrm>
            <a:prstGeom prst="ellipse">
              <a:avLst/>
            </a:prstGeom>
            <a:solidFill>
              <a:srgbClr val="2959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090" name="Group 2089">
            <a:extLst>
              <a:ext uri="{FF2B5EF4-FFF2-40B4-BE49-F238E27FC236}">
                <a16:creationId xmlns:a16="http://schemas.microsoft.com/office/drawing/2014/main" id="{3A99BDB9-73A7-9292-7A10-1AA948F269EC}"/>
              </a:ext>
            </a:extLst>
          </p:cNvPr>
          <p:cNvGrpSpPr/>
          <p:nvPr/>
        </p:nvGrpSpPr>
        <p:grpSpPr>
          <a:xfrm>
            <a:off x="5009406" y="3099697"/>
            <a:ext cx="3315444" cy="1046440"/>
            <a:chOff x="5009406" y="2856808"/>
            <a:chExt cx="3315444" cy="104644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9E3E85-C752-6C1B-42F0-BFB096580952}"/>
                </a:ext>
              </a:extLst>
            </p:cNvPr>
            <p:cNvSpPr/>
            <p:nvPr/>
          </p:nvSpPr>
          <p:spPr>
            <a:xfrm>
              <a:off x="5180049" y="2856808"/>
              <a:ext cx="3144801" cy="1046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b="1" dirty="0" err="1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Kuesioner</a:t>
              </a:r>
              <a:endPara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indent="-342900" algn="just">
                <a:buClr>
                  <a:schemeClr val="bg1"/>
                </a:buClr>
                <a:buAutoNum type="arabicPeriod"/>
              </a:pPr>
              <a:r>
                <a:rPr lang="sv-SE" sz="1200" dirty="0">
                  <a:solidFill>
                    <a:schemeClr val="bg1"/>
                  </a:solidFill>
                  <a:latin typeface="+mn-lt"/>
                </a:rPr>
                <a:t>Berupa daftar kebutuhan fungsional</a:t>
              </a:r>
            </a:p>
            <a:p>
              <a:pPr marL="342900" indent="-342900" algn="just">
                <a:buClr>
                  <a:schemeClr val="bg1"/>
                </a:buClr>
                <a:buAutoNum type="arabicPeriod"/>
              </a:pPr>
              <a:r>
                <a:rPr lang="sv-SE" sz="1200" dirty="0">
                  <a:solidFill>
                    <a:schemeClr val="bg1"/>
                  </a:solidFill>
                  <a:latin typeface="+mn-lt"/>
                </a:rPr>
                <a:t>Terdiri dari 3 kolom, meliputi skenario yang harus dikerjakan, hasil yang diharapkan, serta kesimpulan. 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F7B8B10-93C4-050F-3F31-F02BD59FE850}"/>
                </a:ext>
              </a:extLst>
            </p:cNvPr>
            <p:cNvSpPr/>
            <p:nvPr/>
          </p:nvSpPr>
          <p:spPr>
            <a:xfrm>
              <a:off x="5009406" y="2904108"/>
              <a:ext cx="162000" cy="162000"/>
            </a:xfrm>
            <a:prstGeom prst="ellipse">
              <a:avLst/>
            </a:prstGeom>
            <a:solidFill>
              <a:srgbClr val="2959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3CE3CFF5-32B7-9E01-6D22-B5B5B010AC2F}"/>
              </a:ext>
            </a:extLst>
          </p:cNvPr>
          <p:cNvGrpSpPr/>
          <p:nvPr/>
        </p:nvGrpSpPr>
        <p:grpSpPr>
          <a:xfrm>
            <a:off x="5019596" y="2203662"/>
            <a:ext cx="3315444" cy="677108"/>
            <a:chOff x="5009406" y="2140164"/>
            <a:chExt cx="3315444" cy="67710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86E29F-593B-9981-88EE-5C2D9D355814}"/>
                </a:ext>
              </a:extLst>
            </p:cNvPr>
            <p:cNvSpPr/>
            <p:nvPr/>
          </p:nvSpPr>
          <p:spPr>
            <a:xfrm>
              <a:off x="5180049" y="2140164"/>
              <a:ext cx="3144801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Penguji</a:t>
              </a:r>
              <a:endPara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sv-SE" sz="1200" dirty="0">
                  <a:solidFill>
                    <a:schemeClr val="bg1"/>
                  </a:solidFill>
                  <a:latin typeface="+mj-lt"/>
                </a:rPr>
                <a:t>10 Pegawai Inspektorat Utama (1 admin, 3 PIC Satker, 1 evaluator provinsi, 5 TPI)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61666FA-092F-7C8E-8BCD-DDF86893714B}"/>
                </a:ext>
              </a:extLst>
            </p:cNvPr>
            <p:cNvSpPr/>
            <p:nvPr/>
          </p:nvSpPr>
          <p:spPr>
            <a:xfrm>
              <a:off x="5009406" y="2187464"/>
              <a:ext cx="162000" cy="162000"/>
            </a:xfrm>
            <a:prstGeom prst="ellipse">
              <a:avLst/>
            </a:prstGeom>
            <a:solidFill>
              <a:srgbClr val="2959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5111E489-CB70-2EA7-2BA3-64AC038A7905}"/>
              </a:ext>
            </a:extLst>
          </p:cNvPr>
          <p:cNvGrpSpPr/>
          <p:nvPr/>
        </p:nvGrpSpPr>
        <p:grpSpPr>
          <a:xfrm>
            <a:off x="-667125" y="1040150"/>
            <a:ext cx="3921982" cy="3410516"/>
            <a:chOff x="323529" y="2145621"/>
            <a:chExt cx="3921982" cy="3410516"/>
          </a:xfrm>
        </p:grpSpPr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06EA4650-42D1-8CBA-0FD4-FD13A7085C5A}"/>
                </a:ext>
              </a:extLst>
            </p:cNvPr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>
                <a:gd name="connsiteX0" fmla="*/ 2660333 w 2715559"/>
                <a:gd name="connsiteY0" fmla="*/ 1901649 h 3287536"/>
                <a:gd name="connsiteX1" fmla="*/ 2655570 w 2715559"/>
                <a:gd name="connsiteY1" fmla="*/ 1765441 h 3287536"/>
                <a:gd name="connsiteX2" fmla="*/ 2713672 w 2715559"/>
                <a:gd name="connsiteY2" fmla="*/ 1554939 h 3287536"/>
                <a:gd name="connsiteX3" fmla="*/ 2673668 w 2715559"/>
                <a:gd name="connsiteY3" fmla="*/ 1450164 h 3287536"/>
                <a:gd name="connsiteX4" fmla="*/ 2648903 w 2715559"/>
                <a:gd name="connsiteY4" fmla="*/ 1334911 h 3287536"/>
                <a:gd name="connsiteX5" fmla="*/ 2655570 w 2715559"/>
                <a:gd name="connsiteY5" fmla="*/ 1231089 h 3287536"/>
                <a:gd name="connsiteX6" fmla="*/ 2480310 w 2715559"/>
                <a:gd name="connsiteY6" fmla="*/ 1001536 h 3287536"/>
                <a:gd name="connsiteX7" fmla="*/ 1182052 w 2715559"/>
                <a:gd name="connsiteY7" fmla="*/ 964389 h 3287536"/>
                <a:gd name="connsiteX8" fmla="*/ 886777 w 2715559"/>
                <a:gd name="connsiteY8" fmla="*/ 993916 h 3287536"/>
                <a:gd name="connsiteX9" fmla="*/ 865823 w 2715559"/>
                <a:gd name="connsiteY9" fmla="*/ 979629 h 3287536"/>
                <a:gd name="connsiteX10" fmla="*/ 901065 w 2715559"/>
                <a:gd name="connsiteY10" fmla="*/ 824371 h 3287536"/>
                <a:gd name="connsiteX11" fmla="*/ 973455 w 2715559"/>
                <a:gd name="connsiteY11" fmla="*/ 680544 h 3287536"/>
                <a:gd name="connsiteX12" fmla="*/ 973455 w 2715559"/>
                <a:gd name="connsiteY12" fmla="*/ 680544 h 3287536"/>
                <a:gd name="connsiteX13" fmla="*/ 985838 w 2715559"/>
                <a:gd name="connsiteY13" fmla="*/ 133809 h 3287536"/>
                <a:gd name="connsiteX14" fmla="*/ 1012508 w 2715559"/>
                <a:gd name="connsiteY14" fmla="*/ 103329 h 3287536"/>
                <a:gd name="connsiteX15" fmla="*/ 983933 w 2715559"/>
                <a:gd name="connsiteY15" fmla="*/ 57609 h 3287536"/>
                <a:gd name="connsiteX16" fmla="*/ 784860 w 2715559"/>
                <a:gd name="connsiteY16" fmla="*/ 42369 h 3287536"/>
                <a:gd name="connsiteX17" fmla="*/ 716280 w 2715559"/>
                <a:gd name="connsiteY17" fmla="*/ 156669 h 3287536"/>
                <a:gd name="connsiteX18" fmla="*/ 649605 w 2715559"/>
                <a:gd name="connsiteY18" fmla="*/ 318594 h 3287536"/>
                <a:gd name="connsiteX19" fmla="*/ 258127 w 2715559"/>
                <a:gd name="connsiteY19" fmla="*/ 921526 h 3287536"/>
                <a:gd name="connsiteX20" fmla="*/ 160020 w 2715559"/>
                <a:gd name="connsiteY20" fmla="*/ 1078689 h 3287536"/>
                <a:gd name="connsiteX21" fmla="*/ 40005 w 2715559"/>
                <a:gd name="connsiteY21" fmla="*/ 1474929 h 3287536"/>
                <a:gd name="connsiteX22" fmla="*/ 0 w 2715559"/>
                <a:gd name="connsiteY22" fmla="*/ 1522554 h 3287536"/>
                <a:gd name="connsiteX23" fmla="*/ 3810 w 2715559"/>
                <a:gd name="connsiteY23" fmla="*/ 1534936 h 3287536"/>
                <a:gd name="connsiteX24" fmla="*/ 303848 w 2715559"/>
                <a:gd name="connsiteY24" fmla="*/ 2331226 h 3287536"/>
                <a:gd name="connsiteX25" fmla="*/ 664845 w 2715559"/>
                <a:gd name="connsiteY25" fmla="*/ 3287536 h 3287536"/>
                <a:gd name="connsiteX26" fmla="*/ 701040 w 2715559"/>
                <a:gd name="connsiteY26" fmla="*/ 3279916 h 3287536"/>
                <a:gd name="connsiteX27" fmla="*/ 992505 w 2715559"/>
                <a:gd name="connsiteY27" fmla="*/ 3169426 h 3287536"/>
                <a:gd name="connsiteX28" fmla="*/ 1344930 w 2715559"/>
                <a:gd name="connsiteY28" fmla="*/ 3009406 h 3287536"/>
                <a:gd name="connsiteX29" fmla="*/ 2436495 w 2715559"/>
                <a:gd name="connsiteY29" fmla="*/ 2568399 h 3287536"/>
                <a:gd name="connsiteX30" fmla="*/ 2579370 w 2715559"/>
                <a:gd name="connsiteY30" fmla="*/ 2518869 h 3287536"/>
                <a:gd name="connsiteX31" fmla="*/ 2651760 w 2715559"/>
                <a:gd name="connsiteY31" fmla="*/ 2436001 h 3287536"/>
                <a:gd name="connsiteX32" fmla="*/ 2594610 w 2715559"/>
                <a:gd name="connsiteY32" fmla="*/ 2215974 h 3287536"/>
                <a:gd name="connsiteX33" fmla="*/ 2700338 w 2715559"/>
                <a:gd name="connsiteY33" fmla="*/ 2056906 h 3287536"/>
                <a:gd name="connsiteX34" fmla="*/ 2660333 w 2715559"/>
                <a:gd name="connsiteY34" fmla="*/ 1901649 h 328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5559" h="3287536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DDC631CE-38D5-F48F-0A8A-B9CF8692A53A}"/>
                </a:ext>
              </a:extLst>
            </p:cNvPr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>
                <a:gd name="connsiteX0" fmla="*/ 2219357 w 2978438"/>
                <a:gd name="connsiteY0" fmla="*/ 5459 h 2831285"/>
                <a:gd name="connsiteX1" fmla="*/ 2265077 w 2978438"/>
                <a:gd name="connsiteY1" fmla="*/ 24509 h 2831285"/>
                <a:gd name="connsiteX2" fmla="*/ 2973737 w 2978438"/>
                <a:gd name="connsiteY2" fmla="*/ 1905696 h 2831285"/>
                <a:gd name="connsiteX3" fmla="*/ 2957544 w 2978438"/>
                <a:gd name="connsiteY3" fmla="*/ 1943796 h 2831285"/>
                <a:gd name="connsiteX4" fmla="*/ 627729 w 2978438"/>
                <a:gd name="connsiteY4" fmla="*/ 2822954 h 2831285"/>
                <a:gd name="connsiteX5" fmla="*/ 588677 w 2978438"/>
                <a:gd name="connsiteY5" fmla="*/ 2828669 h 2831285"/>
                <a:gd name="connsiteX6" fmla="*/ 361029 w 2978438"/>
                <a:gd name="connsiteY6" fmla="*/ 2400996 h 2831285"/>
                <a:gd name="connsiteX7" fmla="*/ 126714 w 2978438"/>
                <a:gd name="connsiteY7" fmla="*/ 1732341 h 2831285"/>
                <a:gd name="connsiteX8" fmla="*/ 36226 w 2978438"/>
                <a:gd name="connsiteY8" fmla="*/ 1268474 h 2831285"/>
                <a:gd name="connsiteX9" fmla="*/ 31 w 2978438"/>
                <a:gd name="connsiteY9" fmla="*/ 826514 h 2831285"/>
                <a:gd name="connsiteX10" fmla="*/ 7651 w 2978438"/>
                <a:gd name="connsiteY10" fmla="*/ 794129 h 2831285"/>
                <a:gd name="connsiteX11" fmla="*/ 40989 w 2978438"/>
                <a:gd name="connsiteY11" fmla="*/ 773173 h 2831285"/>
                <a:gd name="connsiteX12" fmla="*/ 2219357 w 2978438"/>
                <a:gd name="connsiteY12" fmla="*/ 5459 h 283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8438" h="2831285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E63AE0F9-B022-37BB-E3E4-A2C9F3A26EB7}"/>
              </a:ext>
            </a:extLst>
          </p:cNvPr>
          <p:cNvGrpSpPr/>
          <p:nvPr/>
        </p:nvGrpSpPr>
        <p:grpSpPr>
          <a:xfrm>
            <a:off x="1842258" y="1111766"/>
            <a:ext cx="1264088" cy="2320350"/>
            <a:chOff x="2832912" y="2217237"/>
            <a:chExt cx="1264088" cy="2320350"/>
          </a:xfrm>
        </p:grpSpPr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2DFC5A97-2625-27B5-3205-6151D83EA514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C599AEA9-CDA8-72B1-DEBF-34149CB24F94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76" name="Group 2075">
              <a:extLst>
                <a:ext uri="{FF2B5EF4-FFF2-40B4-BE49-F238E27FC236}">
                  <a16:creationId xmlns:a16="http://schemas.microsoft.com/office/drawing/2014/main" id="{256B5BEC-9A42-F7D0-80D3-CF705453231F}"/>
                </a:ext>
              </a:extLst>
            </p:cNvPr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DBE3CED6-EB58-7882-DD92-96AD8D0CF065}"/>
                  </a:ext>
                </a:extLst>
              </p:cNvPr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D53148E5-DAF4-3EC5-55C5-39271DD13323}"/>
                  </a:ext>
                </a:extLst>
              </p:cNvPr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DDDF4C9F-3294-3EE6-3E22-4E88E4010310}"/>
              </a:ext>
            </a:extLst>
          </p:cNvPr>
          <p:cNvGrpSpPr/>
          <p:nvPr/>
        </p:nvGrpSpPr>
        <p:grpSpPr>
          <a:xfrm>
            <a:off x="2521266" y="2744933"/>
            <a:ext cx="2226922" cy="2866313"/>
            <a:chOff x="3657008" y="3846050"/>
            <a:chExt cx="2226922" cy="2866313"/>
          </a:xfrm>
        </p:grpSpPr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7C891D8A-3C63-1846-C2A3-C2ECBF2A3ED5}"/>
                </a:ext>
              </a:extLst>
            </p:cNvPr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>
                <a:gd name="connsiteX0" fmla="*/ 603980 w 1744122"/>
                <a:gd name="connsiteY0" fmla="*/ 1515955 h 1515954"/>
                <a:gd name="connsiteX1" fmla="*/ 18193 w 1744122"/>
                <a:gd name="connsiteY1" fmla="*/ 836822 h 1515954"/>
                <a:gd name="connsiteX2" fmla="*/ 24860 w 1744122"/>
                <a:gd name="connsiteY2" fmla="*/ 774910 h 1515954"/>
                <a:gd name="connsiteX3" fmla="*/ 1165003 w 1744122"/>
                <a:gd name="connsiteY3" fmla="*/ 8147 h 1515954"/>
                <a:gd name="connsiteX4" fmla="*/ 1203103 w 1744122"/>
                <a:gd name="connsiteY4" fmla="*/ 11958 h 1515954"/>
                <a:gd name="connsiteX5" fmla="*/ 1744123 w 1744122"/>
                <a:gd name="connsiteY5" fmla="*/ 619652 h 1515954"/>
                <a:gd name="connsiteX6" fmla="*/ 1651730 w 1744122"/>
                <a:gd name="connsiteY6" fmla="*/ 733000 h 1515954"/>
                <a:gd name="connsiteX7" fmla="*/ 684943 w 1744122"/>
                <a:gd name="connsiteY7" fmla="*/ 1478808 h 1515954"/>
                <a:gd name="connsiteX8" fmla="*/ 603980 w 1744122"/>
                <a:gd name="connsiteY8" fmla="*/ 1515955 h 15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122" h="1515954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6672EBF9-9200-0C63-327C-DA664A605473}"/>
                </a:ext>
              </a:extLst>
            </p:cNvPr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>
                <a:gd name="connsiteX0" fmla="*/ 2005485 w 2005484"/>
                <a:gd name="connsiteY0" fmla="*/ 2294387 h 2906844"/>
                <a:gd name="connsiteX1" fmla="*/ 1502564 w 2005484"/>
                <a:gd name="connsiteY1" fmla="*/ 2638239 h 2906844"/>
                <a:gd name="connsiteX2" fmla="*/ 1095847 w 2005484"/>
                <a:gd name="connsiteY2" fmla="*/ 2906845 h 2906844"/>
                <a:gd name="connsiteX3" fmla="*/ 725324 w 2005484"/>
                <a:gd name="connsiteY3" fmla="*/ 2624904 h 2906844"/>
                <a:gd name="connsiteX4" fmla="*/ 351944 w 2005484"/>
                <a:gd name="connsiteY4" fmla="*/ 2177229 h 2906844"/>
                <a:gd name="connsiteX5" fmla="*/ 249074 w 2005484"/>
                <a:gd name="connsiteY5" fmla="*/ 2015304 h 2906844"/>
                <a:gd name="connsiteX6" fmla="*/ 227167 w 2005484"/>
                <a:gd name="connsiteY6" fmla="*/ 1910529 h 2906844"/>
                <a:gd name="connsiteX7" fmla="*/ 220499 w 2005484"/>
                <a:gd name="connsiteY7" fmla="*/ 1660974 h 2906844"/>
                <a:gd name="connsiteX8" fmla="*/ 201449 w 2005484"/>
                <a:gd name="connsiteY8" fmla="*/ 1409514 h 2906844"/>
                <a:gd name="connsiteX9" fmla="*/ 320512 w 2005484"/>
                <a:gd name="connsiteY9" fmla="*/ 1135194 h 2906844"/>
                <a:gd name="connsiteX10" fmla="*/ 329084 w 2005484"/>
                <a:gd name="connsiteY10" fmla="*/ 1108524 h 2906844"/>
                <a:gd name="connsiteX11" fmla="*/ 238597 w 2005484"/>
                <a:gd name="connsiteY11" fmla="*/ 865637 h 2906844"/>
                <a:gd name="connsiteX12" fmla="*/ 210974 w 2005484"/>
                <a:gd name="connsiteY12" fmla="*/ 813249 h 2906844"/>
                <a:gd name="connsiteX13" fmla="*/ 88102 w 2005484"/>
                <a:gd name="connsiteY13" fmla="*/ 479874 h 2906844"/>
                <a:gd name="connsiteX14" fmla="*/ 12855 w 2005484"/>
                <a:gd name="connsiteY14" fmla="*/ 237939 h 2906844"/>
                <a:gd name="connsiteX15" fmla="*/ 472 w 2005484"/>
                <a:gd name="connsiteY15" fmla="*/ 117924 h 2906844"/>
                <a:gd name="connsiteX16" fmla="*/ 108105 w 2005484"/>
                <a:gd name="connsiteY16" fmla="*/ 3624 h 2906844"/>
                <a:gd name="connsiteX17" fmla="*/ 188114 w 2005484"/>
                <a:gd name="connsiteY17" fmla="*/ 767 h 2906844"/>
                <a:gd name="connsiteX18" fmla="*/ 284317 w 2005484"/>
                <a:gd name="connsiteY18" fmla="*/ 69347 h 2906844"/>
                <a:gd name="connsiteX19" fmla="*/ 410999 w 2005484"/>
                <a:gd name="connsiteY19" fmla="*/ 318902 h 2906844"/>
                <a:gd name="connsiteX20" fmla="*/ 474817 w 2005484"/>
                <a:gd name="connsiteY20" fmla="*/ 467492 h 2906844"/>
                <a:gd name="connsiteX21" fmla="*/ 664364 w 2005484"/>
                <a:gd name="connsiteY21" fmla="*/ 835157 h 2906844"/>
                <a:gd name="connsiteX22" fmla="*/ 689130 w 2005484"/>
                <a:gd name="connsiteY22" fmla="*/ 841824 h 2906844"/>
                <a:gd name="connsiteX23" fmla="*/ 758662 w 2005484"/>
                <a:gd name="connsiteY23" fmla="*/ 815154 h 2906844"/>
                <a:gd name="connsiteX24" fmla="*/ 940589 w 2005484"/>
                <a:gd name="connsiteY24" fmla="*/ 830394 h 2906844"/>
                <a:gd name="connsiteX25" fmla="*/ 987262 w 2005484"/>
                <a:gd name="connsiteY25" fmla="*/ 857064 h 2906844"/>
                <a:gd name="connsiteX26" fmla="*/ 1163474 w 2005484"/>
                <a:gd name="connsiteY26" fmla="*/ 918024 h 2906844"/>
                <a:gd name="connsiteX27" fmla="*/ 1332067 w 2005484"/>
                <a:gd name="connsiteY27" fmla="*/ 979937 h 2906844"/>
                <a:gd name="connsiteX28" fmla="*/ 1627342 w 2005484"/>
                <a:gd name="connsiteY28" fmla="*/ 1078997 h 2906844"/>
                <a:gd name="connsiteX29" fmla="*/ 1854037 w 2005484"/>
                <a:gd name="connsiteY29" fmla="*/ 1292357 h 2906844"/>
                <a:gd name="connsiteX30" fmla="*/ 1879755 w 2005484"/>
                <a:gd name="connsiteY30" fmla="*/ 1525719 h 2906844"/>
                <a:gd name="connsiteX31" fmla="*/ 1927380 w 2005484"/>
                <a:gd name="connsiteY31" fmla="*/ 2072454 h 2906844"/>
                <a:gd name="connsiteX32" fmla="*/ 2005485 w 2005484"/>
                <a:gd name="connsiteY32" fmla="*/ 2294387 h 290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5484" h="2906844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B920A9CE-B51D-3C06-D4CD-8A975AB4117B}"/>
              </a:ext>
            </a:extLst>
          </p:cNvPr>
          <p:cNvGrpSpPr/>
          <p:nvPr/>
        </p:nvGrpSpPr>
        <p:grpSpPr>
          <a:xfrm>
            <a:off x="2912001" y="1736549"/>
            <a:ext cx="1045403" cy="889456"/>
            <a:chOff x="3794678" y="2932816"/>
            <a:chExt cx="901542" cy="767055"/>
          </a:xfrm>
          <a:solidFill>
            <a:schemeClr val="tx1"/>
          </a:solidFill>
        </p:grpSpPr>
        <p:sp>
          <p:nvSpPr>
            <p:cNvPr id="2083" name="Rectangle 2082">
              <a:extLst>
                <a:ext uri="{FF2B5EF4-FFF2-40B4-BE49-F238E27FC236}">
                  <a16:creationId xmlns:a16="http://schemas.microsoft.com/office/drawing/2014/main" id="{70784BF8-7CA0-4B83-8B34-785FAD17B2B0}"/>
                </a:ext>
              </a:extLst>
            </p:cNvPr>
            <p:cNvSpPr/>
            <p:nvPr/>
          </p:nvSpPr>
          <p:spPr>
            <a:xfrm>
              <a:off x="4012216" y="2932816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4" name="Rectangle 2083">
              <a:extLst>
                <a:ext uri="{FF2B5EF4-FFF2-40B4-BE49-F238E27FC236}">
                  <a16:creationId xmlns:a16="http://schemas.microsoft.com/office/drawing/2014/main" id="{3A41FD7B-8906-402D-8A05-A9AA55D88057}"/>
                </a:ext>
              </a:extLst>
            </p:cNvPr>
            <p:cNvSpPr/>
            <p:nvPr/>
          </p:nvSpPr>
          <p:spPr>
            <a:xfrm>
              <a:off x="4202995" y="3157844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5" name="Rectangle 2084">
              <a:extLst>
                <a:ext uri="{FF2B5EF4-FFF2-40B4-BE49-F238E27FC236}">
                  <a16:creationId xmlns:a16="http://schemas.microsoft.com/office/drawing/2014/main" id="{502C9FA2-41DE-F0E0-3459-1E67F702C9C6}"/>
                </a:ext>
              </a:extLst>
            </p:cNvPr>
            <p:cNvSpPr/>
            <p:nvPr/>
          </p:nvSpPr>
          <p:spPr>
            <a:xfrm>
              <a:off x="3965169" y="3382872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6" name="Rectangle 2085">
              <a:extLst>
                <a:ext uri="{FF2B5EF4-FFF2-40B4-BE49-F238E27FC236}">
                  <a16:creationId xmlns:a16="http://schemas.microsoft.com/office/drawing/2014/main" id="{567E6BDC-1B95-920E-2469-9268D595C4AD}"/>
                </a:ext>
              </a:extLst>
            </p:cNvPr>
            <p:cNvSpPr/>
            <p:nvPr/>
          </p:nvSpPr>
          <p:spPr>
            <a:xfrm>
              <a:off x="3794678" y="3607900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7" name="Round Same Side Corner Rectangle 36">
            <a:extLst>
              <a:ext uri="{FF2B5EF4-FFF2-40B4-BE49-F238E27FC236}">
                <a16:creationId xmlns:a16="http://schemas.microsoft.com/office/drawing/2014/main" id="{76C7EE53-CD2E-EF82-7519-6107911B7BB1}"/>
              </a:ext>
            </a:extLst>
          </p:cNvPr>
          <p:cNvSpPr/>
          <p:nvPr/>
        </p:nvSpPr>
        <p:spPr>
          <a:xfrm>
            <a:off x="2154279" y="1843196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14001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33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4129228" y="2496380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Contoh</a:t>
            </a: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20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Kuesioner</a:t>
            </a: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20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Black-box testing</a:t>
            </a:r>
            <a:endParaRPr lang="en-US" sz="20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06FA87-01A8-26BE-1503-31A0692B9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81" y="595773"/>
            <a:ext cx="3850219" cy="44921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66C8F3-EF1A-876F-D949-12377E6F1565}"/>
              </a:ext>
            </a:extLst>
          </p:cNvPr>
          <p:cNvSpPr txBox="1"/>
          <p:nvPr/>
        </p:nvSpPr>
        <p:spPr>
          <a:xfrm>
            <a:off x="4191000" y="4182031"/>
            <a:ext cx="4362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accent3"/>
                </a:solidFill>
              </a:rPr>
              <a:t>*Uji black box testing pada menu </a:t>
            </a:r>
            <a:r>
              <a:rPr lang="en-ID" i="1" dirty="0">
                <a:solidFill>
                  <a:schemeClr val="accent3"/>
                </a:solidFill>
              </a:rPr>
              <a:t>self-assessment</a:t>
            </a:r>
            <a:endParaRPr lang="en-ID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3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34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6698E-8179-6F50-DB45-7E07A08F3743}"/>
              </a:ext>
            </a:extLst>
          </p:cNvPr>
          <p:cNvSpPr/>
          <p:nvPr/>
        </p:nvSpPr>
        <p:spPr>
          <a:xfrm>
            <a:off x="1109537" y="1959662"/>
            <a:ext cx="2218267" cy="1380067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dirty="0"/>
              <a:t>131 </a:t>
            </a:r>
            <a:r>
              <a:rPr lang="en-ID" dirty="0" err="1"/>
              <a:t>Skenario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yang </a:t>
            </a:r>
            <a:r>
              <a:rPr lang="en-ID" dirty="0" err="1"/>
              <a:t>diharapkan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kesimpulan</a:t>
            </a:r>
            <a:r>
              <a:rPr lang="en-ID" dirty="0"/>
              <a:t> “</a:t>
            </a:r>
            <a:r>
              <a:rPr lang="en-ID" dirty="0" err="1"/>
              <a:t>berhasil</a:t>
            </a:r>
            <a:r>
              <a:rPr lang="en-ID" dirty="0"/>
              <a:t>”.</a:t>
            </a:r>
          </a:p>
          <a:p>
            <a:pPr algn="just"/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65AFA-9BE4-1F21-230D-AC4308CE1DBC}"/>
              </a:ext>
            </a:extLst>
          </p:cNvPr>
          <p:cNvSpPr txBox="1"/>
          <p:nvPr/>
        </p:nvSpPr>
        <p:spPr>
          <a:xfrm>
            <a:off x="1763182" y="1091032"/>
            <a:ext cx="5139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Kesimpulan Uji </a:t>
            </a:r>
            <a:r>
              <a:rPr lang="en-US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Black box testing</a:t>
            </a:r>
            <a:endParaRPr lang="en-US" sz="14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8356E60-C85C-BC02-DAF3-F7EB52971D96}"/>
              </a:ext>
            </a:extLst>
          </p:cNvPr>
          <p:cNvSpPr/>
          <p:nvPr/>
        </p:nvSpPr>
        <p:spPr>
          <a:xfrm>
            <a:off x="3830214" y="2311028"/>
            <a:ext cx="1193800" cy="677333"/>
          </a:xfrm>
          <a:prstGeom prst="rightArrow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D51B0-112D-3C08-3BB2-C4E527390947}"/>
              </a:ext>
            </a:extLst>
          </p:cNvPr>
          <p:cNvSpPr/>
          <p:nvPr/>
        </p:nvSpPr>
        <p:spPr>
          <a:xfrm>
            <a:off x="5526424" y="1959662"/>
            <a:ext cx="2218267" cy="1380067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b="1" dirty="0" err="1"/>
              <a:t>Semua</a:t>
            </a:r>
            <a:r>
              <a:rPr lang="en-ID" b="1" dirty="0"/>
              <a:t> </a:t>
            </a:r>
            <a:r>
              <a:rPr lang="en-ID" b="1" dirty="0" err="1"/>
              <a:t>fitur</a:t>
            </a:r>
            <a:r>
              <a:rPr lang="en-ID" b="1" dirty="0"/>
              <a:t> yang </a:t>
            </a:r>
            <a:r>
              <a:rPr lang="en-ID" b="1" dirty="0" err="1"/>
              <a:t>ada</a:t>
            </a:r>
            <a:r>
              <a:rPr lang="en-ID" b="1" dirty="0"/>
              <a:t> di </a:t>
            </a:r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telah</a:t>
            </a:r>
            <a:r>
              <a:rPr lang="en-ID" b="1" dirty="0"/>
              <a:t> </a:t>
            </a:r>
            <a:r>
              <a:rPr lang="en-ID" b="1" dirty="0" err="1"/>
              <a:t>berjalan</a:t>
            </a:r>
            <a:r>
              <a:rPr lang="en-ID" b="1" dirty="0"/>
              <a:t> </a:t>
            </a:r>
            <a:r>
              <a:rPr lang="en-ID" b="1" dirty="0" err="1"/>
              <a:t>sesuai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yang </a:t>
            </a:r>
            <a:r>
              <a:rPr lang="en-ID" b="1" dirty="0" err="1"/>
              <a:t>diharapkan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45838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35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E99FBA-8826-F545-89D8-37FEC7861475}"/>
              </a:ext>
            </a:extLst>
          </p:cNvPr>
          <p:cNvSpPr txBox="1"/>
          <p:nvPr/>
        </p:nvSpPr>
        <p:spPr>
          <a:xfrm>
            <a:off x="4155480" y="922746"/>
            <a:ext cx="4832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System Usability Scale (SUS)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7DD84A-DFF9-18BF-5F28-FD28610B3F44}"/>
              </a:ext>
            </a:extLst>
          </p:cNvPr>
          <p:cNvSpPr/>
          <p:nvPr/>
        </p:nvSpPr>
        <p:spPr>
          <a:xfrm>
            <a:off x="4469953" y="1432441"/>
            <a:ext cx="314480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nn-NO" sz="1200" dirty="0">
                <a:solidFill>
                  <a:schemeClr val="bg1"/>
                </a:solidFill>
                <a:latin typeface="+mj-lt"/>
              </a:rPr>
              <a:t>Untuk mengetahui persepsi subjektif pengguna terhadap kegunaan, hasil dari interaksi dengan sistem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3B42CAF-D3C5-BD58-5506-0971D1E4D583}"/>
              </a:ext>
            </a:extLst>
          </p:cNvPr>
          <p:cNvSpPr/>
          <p:nvPr/>
        </p:nvSpPr>
        <p:spPr>
          <a:xfrm>
            <a:off x="4299310" y="1479741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08361A-D6B5-FAA0-27C3-1592B2EA9D03}"/>
              </a:ext>
            </a:extLst>
          </p:cNvPr>
          <p:cNvSpPr/>
          <p:nvPr/>
        </p:nvSpPr>
        <p:spPr>
          <a:xfrm>
            <a:off x="4469953" y="3115152"/>
            <a:ext cx="314480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Kuesioner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it-IT" sz="1200" dirty="0">
                <a:solidFill>
                  <a:schemeClr val="bg1"/>
                </a:solidFill>
                <a:latin typeface="+mn-lt"/>
              </a:rPr>
              <a:t>Terdiri dari 10 item pertanyaan SUS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Skala penilaian 1-5.</a:t>
            </a:r>
          </a:p>
          <a:p>
            <a:pPr algn="just">
              <a:buClr>
                <a:schemeClr val="bg1"/>
              </a:buClr>
            </a:pPr>
            <a:endParaRPr lang="sv-SE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0AC8D0A-4EE2-2701-8D5D-80A02B443EAD}"/>
              </a:ext>
            </a:extLst>
          </p:cNvPr>
          <p:cNvSpPr/>
          <p:nvPr/>
        </p:nvSpPr>
        <p:spPr>
          <a:xfrm>
            <a:off x="4299310" y="316245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D43113-1754-F37B-3062-4981FDA5450D}"/>
              </a:ext>
            </a:extLst>
          </p:cNvPr>
          <p:cNvSpPr/>
          <p:nvPr/>
        </p:nvSpPr>
        <p:spPr>
          <a:xfrm>
            <a:off x="4469953" y="2419583"/>
            <a:ext cx="314480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Penguji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v-SE" sz="1200" dirty="0">
                <a:solidFill>
                  <a:schemeClr val="bg1"/>
                </a:solidFill>
                <a:latin typeface="+mj-lt"/>
              </a:rPr>
              <a:t>10 Pegawai Inspektorat Utama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CD405E-54F6-38F1-983B-ABDA7FF431A9}"/>
              </a:ext>
            </a:extLst>
          </p:cNvPr>
          <p:cNvSpPr/>
          <p:nvPr/>
        </p:nvSpPr>
        <p:spPr>
          <a:xfrm>
            <a:off x="4299310" y="2466883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44C4546-1FD3-1897-841E-F767C3BA031F}"/>
              </a:ext>
            </a:extLst>
          </p:cNvPr>
          <p:cNvGrpSpPr/>
          <p:nvPr/>
        </p:nvGrpSpPr>
        <p:grpSpPr>
          <a:xfrm rot="21444197">
            <a:off x="594915" y="872274"/>
            <a:ext cx="3868419" cy="4884690"/>
            <a:chOff x="3261442" y="5094961"/>
            <a:chExt cx="1189015" cy="1629326"/>
          </a:xfrm>
        </p:grpSpPr>
        <p:sp>
          <p:nvSpPr>
            <p:cNvPr id="59" name="Rounded Rectangle 39">
              <a:extLst>
                <a:ext uri="{FF2B5EF4-FFF2-40B4-BE49-F238E27FC236}">
                  <a16:creationId xmlns:a16="http://schemas.microsoft.com/office/drawing/2014/main" id="{D238919B-BC54-13EF-8133-32F0A9306D94}"/>
                </a:ext>
              </a:extLst>
            </p:cNvPr>
            <p:cNvSpPr/>
            <p:nvPr/>
          </p:nvSpPr>
          <p:spPr>
            <a:xfrm rot="2483232">
              <a:off x="3261442" y="5287651"/>
              <a:ext cx="1189015" cy="1436636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FEC4D6-8F14-A6AF-BB4A-B2B2CA7EB4D5}"/>
                </a:ext>
              </a:extLst>
            </p:cNvPr>
            <p:cNvGrpSpPr/>
            <p:nvPr/>
          </p:nvGrpSpPr>
          <p:grpSpPr>
            <a:xfrm>
              <a:off x="3588095" y="5094961"/>
              <a:ext cx="743430" cy="1087769"/>
              <a:chOff x="3588095" y="5094961"/>
              <a:chExt cx="743430" cy="1087769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8ACFD0F-82F3-8680-EA5E-2E87177BCB63}"/>
                  </a:ext>
                </a:extLst>
              </p:cNvPr>
              <p:cNvGrpSpPr/>
              <p:nvPr/>
            </p:nvGrpSpPr>
            <p:grpSpPr>
              <a:xfrm rot="20671139">
                <a:off x="3588095" y="5094961"/>
                <a:ext cx="582809" cy="1087769"/>
                <a:chOff x="3501573" y="3178068"/>
                <a:chExt cx="1340594" cy="2737840"/>
              </a:xfrm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AD3C2182-EEEA-F7B4-B661-82DAB6A1DEB4}"/>
                    </a:ext>
                  </a:extLst>
                </p:cNvPr>
                <p:cNvSpPr/>
                <p:nvPr/>
              </p:nvSpPr>
              <p:spPr>
                <a:xfrm>
                  <a:off x="3504728" y="3612346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48" name="Freeform: Shape 2047">
                  <a:extLst>
                    <a:ext uri="{FF2B5EF4-FFF2-40B4-BE49-F238E27FC236}">
                      <a16:creationId xmlns:a16="http://schemas.microsoft.com/office/drawing/2014/main" id="{F5E34D56-7647-3B8A-5F62-A5DD2EF72134}"/>
                    </a:ext>
                  </a:extLst>
                </p:cNvPr>
                <p:cNvSpPr/>
                <p:nvPr/>
              </p:nvSpPr>
              <p:spPr>
                <a:xfrm>
                  <a:off x="3501573" y="3832632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49" name="Freeform: Shape 2048">
                  <a:extLst>
                    <a:ext uri="{FF2B5EF4-FFF2-40B4-BE49-F238E27FC236}">
                      <a16:creationId xmlns:a16="http://schemas.microsoft.com/office/drawing/2014/main" id="{36172FED-BC75-85CE-6FCD-F9BC5565DD14}"/>
                    </a:ext>
                  </a:extLst>
                </p:cNvPr>
                <p:cNvSpPr/>
                <p:nvPr/>
              </p:nvSpPr>
              <p:spPr>
                <a:xfrm>
                  <a:off x="4776089" y="3829487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9526" y="65246"/>
                        <a:pt x="16669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0" name="Freeform: Shape 2049">
                  <a:extLst>
                    <a:ext uri="{FF2B5EF4-FFF2-40B4-BE49-F238E27FC236}">
                      <a16:creationId xmlns:a16="http://schemas.microsoft.com/office/drawing/2014/main" id="{BBB818B1-817F-42A4-427F-CD2F858BE8EA}"/>
                    </a:ext>
                  </a:extLst>
                </p:cNvPr>
                <p:cNvSpPr/>
                <p:nvPr/>
              </p:nvSpPr>
              <p:spPr>
                <a:xfrm>
                  <a:off x="3520451" y="3178068"/>
                  <a:ext cx="1321716" cy="2737840"/>
                </a:xfrm>
                <a:custGeom>
                  <a:avLst/>
                  <a:gdLst>
                    <a:gd name="connsiteX0" fmla="*/ 350044 w 400050"/>
                    <a:gd name="connsiteY0" fmla="*/ 7144 h 828675"/>
                    <a:gd name="connsiteX1" fmla="*/ 53816 w 400050"/>
                    <a:gd name="connsiteY1" fmla="*/ 7144 h 828675"/>
                    <a:gd name="connsiteX2" fmla="*/ 7144 w 400050"/>
                    <a:gd name="connsiteY2" fmla="*/ 53816 h 828675"/>
                    <a:gd name="connsiteX3" fmla="*/ 7144 w 400050"/>
                    <a:gd name="connsiteY3" fmla="*/ 781526 h 828675"/>
                    <a:gd name="connsiteX4" fmla="*/ 53816 w 400050"/>
                    <a:gd name="connsiteY4" fmla="*/ 828199 h 828675"/>
                    <a:gd name="connsiteX5" fmla="*/ 350044 w 400050"/>
                    <a:gd name="connsiteY5" fmla="*/ 828199 h 828675"/>
                    <a:gd name="connsiteX6" fmla="*/ 396716 w 400050"/>
                    <a:gd name="connsiteY6" fmla="*/ 781526 h 828675"/>
                    <a:gd name="connsiteX7" fmla="*/ 396716 w 400050"/>
                    <a:gd name="connsiteY7" fmla="*/ 53816 h 828675"/>
                    <a:gd name="connsiteX8" fmla="*/ 350044 w 400050"/>
                    <a:gd name="connsiteY8" fmla="*/ 7144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0" h="828675">
                      <a:moveTo>
                        <a:pt x="350044" y="7144"/>
                      </a:moveTo>
                      <a:lnTo>
                        <a:pt x="53816" y="7144"/>
                      </a:lnTo>
                      <a:cubicBezTo>
                        <a:pt x="28099" y="7144"/>
                        <a:pt x="7144" y="28099"/>
                        <a:pt x="7144" y="53816"/>
                      </a:cubicBezTo>
                      <a:lnTo>
                        <a:pt x="7144" y="781526"/>
                      </a:lnTo>
                      <a:cubicBezTo>
                        <a:pt x="7144" y="807244"/>
                        <a:pt x="28099" y="828199"/>
                        <a:pt x="53816" y="828199"/>
                      </a:cubicBezTo>
                      <a:lnTo>
                        <a:pt x="350044" y="828199"/>
                      </a:lnTo>
                      <a:cubicBezTo>
                        <a:pt x="375761" y="828199"/>
                        <a:pt x="396716" y="807244"/>
                        <a:pt x="396716" y="781526"/>
                      </a:cubicBezTo>
                      <a:lnTo>
                        <a:pt x="396716" y="53816"/>
                      </a:lnTo>
                      <a:cubicBezTo>
                        <a:pt x="396716" y="28099"/>
                        <a:pt x="375761" y="7144"/>
                        <a:pt x="350044" y="714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1" name="Freeform: Shape 2050">
                  <a:extLst>
                    <a:ext uri="{FF2B5EF4-FFF2-40B4-BE49-F238E27FC236}">
                      <a16:creationId xmlns:a16="http://schemas.microsoft.com/office/drawing/2014/main" id="{0A9513C0-31D6-C3E9-0CE9-214F888CD80B}"/>
                    </a:ext>
                  </a:extLst>
                </p:cNvPr>
                <p:cNvSpPr/>
                <p:nvPr/>
              </p:nvSpPr>
              <p:spPr>
                <a:xfrm>
                  <a:off x="3529897" y="3190652"/>
                  <a:ext cx="1290246" cy="2706371"/>
                </a:xfrm>
                <a:custGeom>
                  <a:avLst/>
                  <a:gdLst>
                    <a:gd name="connsiteX0" fmla="*/ 345281 w 390525"/>
                    <a:gd name="connsiteY0" fmla="*/ 7144 h 819150"/>
                    <a:gd name="connsiteX1" fmla="*/ 52864 w 390525"/>
                    <a:gd name="connsiteY1" fmla="*/ 7144 h 819150"/>
                    <a:gd name="connsiteX2" fmla="*/ 7144 w 390525"/>
                    <a:gd name="connsiteY2" fmla="*/ 52864 h 819150"/>
                    <a:gd name="connsiteX3" fmla="*/ 7144 w 390525"/>
                    <a:gd name="connsiteY3" fmla="*/ 772954 h 819150"/>
                    <a:gd name="connsiteX4" fmla="*/ 52864 w 390525"/>
                    <a:gd name="connsiteY4" fmla="*/ 818674 h 819150"/>
                    <a:gd name="connsiteX5" fmla="*/ 345281 w 390525"/>
                    <a:gd name="connsiteY5" fmla="*/ 818674 h 819150"/>
                    <a:gd name="connsiteX6" fmla="*/ 391001 w 390525"/>
                    <a:gd name="connsiteY6" fmla="*/ 772954 h 819150"/>
                    <a:gd name="connsiteX7" fmla="*/ 391001 w 390525"/>
                    <a:gd name="connsiteY7" fmla="*/ 52864 h 819150"/>
                    <a:gd name="connsiteX8" fmla="*/ 345281 w 390525"/>
                    <a:gd name="connsiteY8" fmla="*/ 7144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0525" h="819150">
                      <a:moveTo>
                        <a:pt x="345281" y="7144"/>
                      </a:moveTo>
                      <a:lnTo>
                        <a:pt x="52864" y="7144"/>
                      </a:lnTo>
                      <a:cubicBezTo>
                        <a:pt x="27146" y="7144"/>
                        <a:pt x="7144" y="27146"/>
                        <a:pt x="7144" y="52864"/>
                      </a:cubicBezTo>
                      <a:lnTo>
                        <a:pt x="7144" y="772954"/>
                      </a:lnTo>
                      <a:cubicBezTo>
                        <a:pt x="7144" y="798671"/>
                        <a:pt x="27146" y="818674"/>
                        <a:pt x="52864" y="818674"/>
                      </a:cubicBezTo>
                      <a:lnTo>
                        <a:pt x="345281" y="818674"/>
                      </a:lnTo>
                      <a:cubicBezTo>
                        <a:pt x="370999" y="818674"/>
                        <a:pt x="391001" y="798671"/>
                        <a:pt x="391001" y="772954"/>
                      </a:cubicBezTo>
                      <a:lnTo>
                        <a:pt x="391001" y="52864"/>
                      </a:lnTo>
                      <a:cubicBezTo>
                        <a:pt x="391001" y="28099"/>
                        <a:pt x="370046" y="7144"/>
                        <a:pt x="345281" y="7144"/>
                      </a:cubicBez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2" name="Freeform: Shape 2051">
                  <a:extLst>
                    <a:ext uri="{FF2B5EF4-FFF2-40B4-BE49-F238E27FC236}">
                      <a16:creationId xmlns:a16="http://schemas.microsoft.com/office/drawing/2014/main" id="{6D330549-EC61-9AF3-3332-D9A0D34F468B}"/>
                    </a:ext>
                  </a:extLst>
                </p:cNvPr>
                <p:cNvSpPr/>
                <p:nvPr/>
              </p:nvSpPr>
              <p:spPr>
                <a:xfrm>
                  <a:off x="3627447" y="3596610"/>
                  <a:ext cx="1101430" cy="1951104"/>
                </a:xfrm>
                <a:custGeom>
                  <a:avLst/>
                  <a:gdLst>
                    <a:gd name="connsiteX0" fmla="*/ 7144 w 333375"/>
                    <a:gd name="connsiteY0" fmla="*/ 7144 h 590550"/>
                    <a:gd name="connsiteX1" fmla="*/ 331946 w 333375"/>
                    <a:gd name="connsiteY1" fmla="*/ 7144 h 590550"/>
                    <a:gd name="connsiteX2" fmla="*/ 331946 w 333375"/>
                    <a:gd name="connsiteY2" fmla="*/ 586264 h 590550"/>
                    <a:gd name="connsiteX3" fmla="*/ 7144 w 333375"/>
                    <a:gd name="connsiteY3" fmla="*/ 586264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75" h="590550">
                      <a:moveTo>
                        <a:pt x="7144" y="7144"/>
                      </a:moveTo>
                      <a:lnTo>
                        <a:pt x="331946" y="7144"/>
                      </a:lnTo>
                      <a:lnTo>
                        <a:pt x="331946" y="586264"/>
                      </a:lnTo>
                      <a:lnTo>
                        <a:pt x="7144" y="58626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2053" name="Group 2052">
                  <a:extLst>
                    <a:ext uri="{FF2B5EF4-FFF2-40B4-BE49-F238E27FC236}">
                      <a16:creationId xmlns:a16="http://schemas.microsoft.com/office/drawing/2014/main" id="{7E965AE8-A598-8765-4C90-FF1F2C979F12}"/>
                    </a:ext>
                  </a:extLst>
                </p:cNvPr>
                <p:cNvGrpSpPr/>
                <p:nvPr/>
              </p:nvGrpSpPr>
              <p:grpSpPr>
                <a:xfrm>
                  <a:off x="4088508" y="5635852"/>
                  <a:ext cx="173080" cy="173080"/>
                  <a:chOff x="6768665" y="6038214"/>
                  <a:chExt cx="147968" cy="147968"/>
                </a:xfrm>
              </p:grpSpPr>
              <p:sp>
                <p:nvSpPr>
                  <p:cNvPr id="2057" name="Oval 2056">
                    <a:extLst>
                      <a:ext uri="{FF2B5EF4-FFF2-40B4-BE49-F238E27FC236}">
                        <a16:creationId xmlns:a16="http://schemas.microsoft.com/office/drawing/2014/main" id="{A7E432D3-4F47-9C52-7ACC-3916C779A47C}"/>
                      </a:ext>
                    </a:extLst>
                  </p:cNvPr>
                  <p:cNvSpPr/>
                  <p:nvPr/>
                </p:nvSpPr>
                <p:spPr>
                  <a:xfrm>
                    <a:off x="6768665" y="6038214"/>
                    <a:ext cx="147968" cy="14796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8" name="Oval 2057">
                    <a:extLst>
                      <a:ext uri="{FF2B5EF4-FFF2-40B4-BE49-F238E27FC236}">
                        <a16:creationId xmlns:a16="http://schemas.microsoft.com/office/drawing/2014/main" id="{8BF09970-7546-E861-154E-8340681456E0}"/>
                      </a:ext>
                    </a:extLst>
                  </p:cNvPr>
                  <p:cNvSpPr/>
                  <p:nvPr/>
                </p:nvSpPr>
                <p:spPr>
                  <a:xfrm>
                    <a:off x="6802088" y="6071634"/>
                    <a:ext cx="81180" cy="811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054" name="Freeform: Shape 2053">
                  <a:extLst>
                    <a:ext uri="{FF2B5EF4-FFF2-40B4-BE49-F238E27FC236}">
                      <a16:creationId xmlns:a16="http://schemas.microsoft.com/office/drawing/2014/main" id="{ED1F2727-D3DC-1525-6DA4-9B2E33147F62}"/>
                    </a:ext>
                  </a:extLst>
                </p:cNvPr>
                <p:cNvSpPr/>
                <p:nvPr/>
              </p:nvSpPr>
              <p:spPr>
                <a:xfrm>
                  <a:off x="3821102" y="3628406"/>
                  <a:ext cx="906450" cy="1887518"/>
                </a:xfrm>
                <a:custGeom>
                  <a:avLst/>
                  <a:gdLst>
                    <a:gd name="connsiteX0" fmla="*/ 614149 w 1119116"/>
                    <a:gd name="connsiteY0" fmla="*/ 0 h 2330356"/>
                    <a:gd name="connsiteX1" fmla="*/ 1115704 w 1119116"/>
                    <a:gd name="connsiteY1" fmla="*/ 6824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  <a:gd name="connsiteX0" fmla="*/ 614149 w 1119116"/>
                    <a:gd name="connsiteY0" fmla="*/ 0 h 2330356"/>
                    <a:gd name="connsiteX1" fmla="*/ 1115704 w 1119116"/>
                    <a:gd name="connsiteY1" fmla="*/ 3412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116" h="2330356">
                      <a:moveTo>
                        <a:pt x="614149" y="0"/>
                      </a:moveTo>
                      <a:lnTo>
                        <a:pt x="1115704" y="3412"/>
                      </a:lnTo>
                      <a:cubicBezTo>
                        <a:pt x="1116841" y="777923"/>
                        <a:pt x="1117979" y="1555845"/>
                        <a:pt x="1119116" y="2330356"/>
                      </a:cubicBezTo>
                      <a:lnTo>
                        <a:pt x="0" y="2330356"/>
                      </a:lnTo>
                      <a:lnTo>
                        <a:pt x="614149" y="0"/>
                      </a:lnTo>
                      <a:close/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5" name="Rectangle: Rounded Corners 2054">
                  <a:extLst>
                    <a:ext uri="{FF2B5EF4-FFF2-40B4-BE49-F238E27FC236}">
                      <a16:creationId xmlns:a16="http://schemas.microsoft.com/office/drawing/2014/main" id="{554C84B9-08AC-3525-9FF1-5EED076EC84E}"/>
                    </a:ext>
                  </a:extLst>
                </p:cNvPr>
                <p:cNvSpPr/>
                <p:nvPr/>
              </p:nvSpPr>
              <p:spPr>
                <a:xfrm>
                  <a:off x="4058661" y="3449093"/>
                  <a:ext cx="254255" cy="583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6" name="Oval 2055">
                  <a:extLst>
                    <a:ext uri="{FF2B5EF4-FFF2-40B4-BE49-F238E27FC236}">
                      <a16:creationId xmlns:a16="http://schemas.microsoft.com/office/drawing/2014/main" id="{CB331292-99B9-6EC1-36E8-94FFF7345A7D}"/>
                    </a:ext>
                  </a:extLst>
                </p:cNvPr>
                <p:cNvSpPr/>
                <p:nvPr/>
              </p:nvSpPr>
              <p:spPr>
                <a:xfrm>
                  <a:off x="3922825" y="3449093"/>
                  <a:ext cx="58393" cy="5839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BE80EAB-F1C8-ED9F-8A72-A250D6D559D5}"/>
                  </a:ext>
                </a:extLst>
              </p:cNvPr>
              <p:cNvSpPr/>
              <p:nvPr/>
            </p:nvSpPr>
            <p:spPr>
              <a:xfrm rot="3148397">
                <a:off x="3988676" y="5571112"/>
                <a:ext cx="370789" cy="314909"/>
              </a:xfrm>
              <a:custGeom>
                <a:avLst/>
                <a:gdLst>
                  <a:gd name="connsiteX0" fmla="*/ 21125 w 370789"/>
                  <a:gd name="connsiteY0" fmla="*/ 21125 h 314909"/>
                  <a:gd name="connsiteX1" fmla="*/ 72124 w 370789"/>
                  <a:gd name="connsiteY1" fmla="*/ 0 h 314909"/>
                  <a:gd name="connsiteX2" fmla="*/ 144248 w 370789"/>
                  <a:gd name="connsiteY2" fmla="*/ 72124 h 314909"/>
                  <a:gd name="connsiteX3" fmla="*/ 144248 w 370789"/>
                  <a:gd name="connsiteY3" fmla="*/ 91659 h 314909"/>
                  <a:gd name="connsiteX4" fmla="*/ 161551 w 370789"/>
                  <a:gd name="connsiteY4" fmla="*/ 79993 h 314909"/>
                  <a:gd name="connsiteX5" fmla="*/ 189624 w 370789"/>
                  <a:gd name="connsiteY5" fmla="*/ 74325 h 314909"/>
                  <a:gd name="connsiteX6" fmla="*/ 261749 w 370789"/>
                  <a:gd name="connsiteY6" fmla="*/ 146449 h 314909"/>
                  <a:gd name="connsiteX7" fmla="*/ 261748 w 370789"/>
                  <a:gd name="connsiteY7" fmla="*/ 166778 h 314909"/>
                  <a:gd name="connsiteX8" fmla="*/ 302400 w 370789"/>
                  <a:gd name="connsiteY8" fmla="*/ 149940 h 314909"/>
                  <a:gd name="connsiteX9" fmla="*/ 370789 w 370789"/>
                  <a:gd name="connsiteY9" fmla="*/ 218329 h 314909"/>
                  <a:gd name="connsiteX10" fmla="*/ 370789 w 370789"/>
                  <a:gd name="connsiteY10" fmla="*/ 246520 h 314909"/>
                  <a:gd name="connsiteX11" fmla="*/ 302400 w 370789"/>
                  <a:gd name="connsiteY11" fmla="*/ 314909 h 314909"/>
                  <a:gd name="connsiteX12" fmla="*/ 239385 w 370789"/>
                  <a:gd name="connsiteY12" fmla="*/ 273139 h 314909"/>
                  <a:gd name="connsiteX13" fmla="*/ 234750 w 370789"/>
                  <a:gd name="connsiteY13" fmla="*/ 250181 h 314909"/>
                  <a:gd name="connsiteX14" fmla="*/ 217698 w 370789"/>
                  <a:gd name="connsiteY14" fmla="*/ 261678 h 314909"/>
                  <a:gd name="connsiteX15" fmla="*/ 189625 w 370789"/>
                  <a:gd name="connsiteY15" fmla="*/ 267346 h 314909"/>
                  <a:gd name="connsiteX16" fmla="*/ 117501 w 370789"/>
                  <a:gd name="connsiteY16" fmla="*/ 195221 h 314909"/>
                  <a:gd name="connsiteX17" fmla="*/ 117501 w 370789"/>
                  <a:gd name="connsiteY17" fmla="*/ 175686 h 314909"/>
                  <a:gd name="connsiteX18" fmla="*/ 100198 w 370789"/>
                  <a:gd name="connsiteY18" fmla="*/ 187352 h 314909"/>
                  <a:gd name="connsiteX19" fmla="*/ 72124 w 370789"/>
                  <a:gd name="connsiteY19" fmla="*/ 193020 h 314909"/>
                  <a:gd name="connsiteX20" fmla="*/ 0 w 370789"/>
                  <a:gd name="connsiteY20" fmla="*/ 120896 h 314909"/>
                  <a:gd name="connsiteX21" fmla="*/ 0 w 370789"/>
                  <a:gd name="connsiteY21" fmla="*/ 72124 h 314909"/>
                  <a:gd name="connsiteX22" fmla="*/ 21125 w 370789"/>
                  <a:gd name="connsiteY22" fmla="*/ 21125 h 314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70789" h="314909">
                    <a:moveTo>
                      <a:pt x="21125" y="21125"/>
                    </a:moveTo>
                    <a:cubicBezTo>
                      <a:pt x="34177" y="8073"/>
                      <a:pt x="52207" y="0"/>
                      <a:pt x="72124" y="0"/>
                    </a:cubicBezTo>
                    <a:cubicBezTo>
                      <a:pt x="111957" y="0"/>
                      <a:pt x="144248" y="32291"/>
                      <a:pt x="144248" y="72124"/>
                    </a:cubicBezTo>
                    <a:lnTo>
                      <a:pt x="144248" y="91659"/>
                    </a:lnTo>
                    <a:lnTo>
                      <a:pt x="161551" y="79993"/>
                    </a:lnTo>
                    <a:cubicBezTo>
                      <a:pt x="170179" y="76343"/>
                      <a:pt x="179666" y="74326"/>
                      <a:pt x="189624" y="74325"/>
                    </a:cubicBezTo>
                    <a:cubicBezTo>
                      <a:pt x="229457" y="74326"/>
                      <a:pt x="261748" y="106617"/>
                      <a:pt x="261749" y="146449"/>
                    </a:cubicBezTo>
                    <a:lnTo>
                      <a:pt x="261748" y="166778"/>
                    </a:lnTo>
                    <a:lnTo>
                      <a:pt x="302400" y="149940"/>
                    </a:lnTo>
                    <a:cubicBezTo>
                      <a:pt x="340170" y="149940"/>
                      <a:pt x="370789" y="180559"/>
                      <a:pt x="370789" y="218329"/>
                    </a:cubicBezTo>
                    <a:lnTo>
                      <a:pt x="370789" y="246520"/>
                    </a:lnTo>
                    <a:cubicBezTo>
                      <a:pt x="370789" y="284290"/>
                      <a:pt x="340170" y="314909"/>
                      <a:pt x="302400" y="314909"/>
                    </a:cubicBezTo>
                    <a:cubicBezTo>
                      <a:pt x="274072" y="314908"/>
                      <a:pt x="249768" y="297685"/>
                      <a:pt x="239385" y="273139"/>
                    </a:cubicBezTo>
                    <a:lnTo>
                      <a:pt x="234750" y="250181"/>
                    </a:lnTo>
                    <a:lnTo>
                      <a:pt x="217698" y="261678"/>
                    </a:lnTo>
                    <a:cubicBezTo>
                      <a:pt x="209070" y="265327"/>
                      <a:pt x="199583" y="267346"/>
                      <a:pt x="189625" y="267346"/>
                    </a:cubicBezTo>
                    <a:cubicBezTo>
                      <a:pt x="149791" y="267346"/>
                      <a:pt x="117501" y="235054"/>
                      <a:pt x="117501" y="195221"/>
                    </a:cubicBezTo>
                    <a:lnTo>
                      <a:pt x="117501" y="175686"/>
                    </a:lnTo>
                    <a:lnTo>
                      <a:pt x="100198" y="187352"/>
                    </a:lnTo>
                    <a:cubicBezTo>
                      <a:pt x="91569" y="191002"/>
                      <a:pt x="82082" y="193020"/>
                      <a:pt x="72124" y="193020"/>
                    </a:cubicBezTo>
                    <a:cubicBezTo>
                      <a:pt x="32291" y="193020"/>
                      <a:pt x="0" y="160729"/>
                      <a:pt x="0" y="120896"/>
                    </a:cubicBezTo>
                    <a:lnTo>
                      <a:pt x="0" y="72124"/>
                    </a:lnTo>
                    <a:cubicBezTo>
                      <a:pt x="0" y="52208"/>
                      <a:pt x="8073" y="34177"/>
                      <a:pt x="21125" y="21125"/>
                    </a:cubicBezTo>
                    <a:close/>
                  </a:path>
                </a:pathLst>
              </a:custGeom>
              <a:solidFill>
                <a:srgbClr val="FECBA3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059" name="Round Same Side Corner Rectangle 8">
            <a:extLst>
              <a:ext uri="{FF2B5EF4-FFF2-40B4-BE49-F238E27FC236}">
                <a16:creationId xmlns:a16="http://schemas.microsoft.com/office/drawing/2014/main" id="{FD7CBE3F-2EB2-4F75-FCF6-ECD8A4847562}"/>
              </a:ext>
            </a:extLst>
          </p:cNvPr>
          <p:cNvSpPr/>
          <p:nvPr/>
        </p:nvSpPr>
        <p:spPr>
          <a:xfrm rot="20479194">
            <a:off x="2272713" y="2091859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7791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36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6591372" y="2351606"/>
            <a:ext cx="25526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Item </a:t>
            </a:r>
            <a:r>
              <a:rPr lang="en-US" sz="20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Kuesioner</a:t>
            </a: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SUS</a:t>
            </a:r>
            <a:endParaRPr lang="en-US" sz="20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16953B3-3809-79E8-373B-8EC92B963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911048"/>
              </p:ext>
            </p:extLst>
          </p:nvPr>
        </p:nvGraphicFramePr>
        <p:xfrm>
          <a:off x="340782" y="588678"/>
          <a:ext cx="6127395" cy="4541520"/>
        </p:xfrm>
        <a:graphic>
          <a:graphicData uri="http://schemas.openxmlformats.org/drawingml/2006/table">
            <a:tbl>
              <a:tblPr firstRow="1" bandRow="1">
                <a:tableStyleId>{7BF1B429-4373-42C9-932E-DE821A6B83B3}</a:tableStyleId>
              </a:tblPr>
              <a:tblGrid>
                <a:gridCol w="388700">
                  <a:extLst>
                    <a:ext uri="{9D8B030D-6E8A-4147-A177-3AD203B41FA5}">
                      <a16:colId xmlns:a16="http://schemas.microsoft.com/office/drawing/2014/main" val="3494888194"/>
                    </a:ext>
                  </a:extLst>
                </a:gridCol>
                <a:gridCol w="3825795">
                  <a:extLst>
                    <a:ext uri="{9D8B030D-6E8A-4147-A177-3AD203B41FA5}">
                      <a16:colId xmlns:a16="http://schemas.microsoft.com/office/drawing/2014/main" val="2594137242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698280097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511991353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187934095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2839385281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3438547732"/>
                    </a:ext>
                  </a:extLst>
                </a:gridCol>
              </a:tblGrid>
              <a:tr h="28181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#</a:t>
                      </a:r>
                      <a:endParaRPr lang="en-ID" sz="16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Item</a:t>
                      </a:r>
                      <a:endParaRPr lang="en-ID" sz="16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705711"/>
                  </a:ext>
                </a:extLst>
              </a:tr>
              <a:tr h="309996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1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2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3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4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5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741880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berpikir akan menggunakan item ini lagi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461822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sistem ini rumit untuk digunakan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79528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sistem ini mudah untuk digunakan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694304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membutuhkan bantuan dari orang lain atau teknisi dalam menggunakan sistem ini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923487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fitur-fitur sistem ini berjalan dengan semestinya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698589"/>
                  </a:ext>
                </a:extLst>
              </a:tr>
              <a:tr h="38606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ada banyak hal yang tidak konsisten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62075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7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orang lain akan mem</a:t>
                      </a:r>
                      <a:r>
                        <a:rPr lang="en-US" sz="1400" dirty="0">
                          <a:effectLst/>
                        </a:rPr>
                        <a:t>a</a:t>
                      </a:r>
                      <a:r>
                        <a:rPr lang="id-ID" sz="1400" dirty="0">
                          <a:effectLst/>
                        </a:rPr>
                        <a:t>hami cara menggunakan sistem ini dengan cepat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204979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8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sistem ini membingungkan 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60545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tidak ada hambatan dalam menggunakan sistem ini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518710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10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perlu membiasakan diri terlebih dahulu sebelum menggunakan sistem ini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078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61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spc="10" dirty="0">
                <a:solidFill>
                  <a:srgbClr val="FFAC1A"/>
                </a:solidFill>
                <a:latin typeface="Krona One" panose="020B0604020202020204" charset="0"/>
              </a:rPr>
              <a:t>3</a:t>
            </a: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7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6591372" y="2351606"/>
            <a:ext cx="25526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Hasil Uji SUS</a:t>
            </a:r>
            <a:endParaRPr lang="en-US" sz="20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FEB00FB-A20F-CB64-84C1-3034707E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30965"/>
              </p:ext>
            </p:extLst>
          </p:nvPr>
        </p:nvGraphicFramePr>
        <p:xfrm>
          <a:off x="340781" y="621102"/>
          <a:ext cx="6001850" cy="4450080"/>
        </p:xfrm>
        <a:graphic>
          <a:graphicData uri="http://schemas.openxmlformats.org/drawingml/2006/table">
            <a:tbl>
              <a:tblPr firstRow="1" bandRow="1">
                <a:tableStyleId>{7BF1B429-4373-42C9-932E-DE821A6B83B3}</a:tableStyleId>
              </a:tblPr>
              <a:tblGrid>
                <a:gridCol w="1909680">
                  <a:extLst>
                    <a:ext uri="{9D8B030D-6E8A-4147-A177-3AD203B41FA5}">
                      <a16:colId xmlns:a16="http://schemas.microsoft.com/office/drawing/2014/main" val="974249920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630249378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3793579751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803155528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3858986048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760414147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4135964880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089026704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3029992583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493123484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61832902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Jawaban</a:t>
                      </a:r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 Item </a:t>
                      </a:r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Ke</a:t>
                      </a:r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-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7679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1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2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3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4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5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6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7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8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9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10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50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R1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805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R2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290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R3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90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R4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79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R5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0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R6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58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R7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70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R8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92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R9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8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R10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995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34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38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166213" y="4703618"/>
            <a:ext cx="5096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* Hasil </a:t>
            </a:r>
            <a:r>
              <a:rPr lang="en-US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Pengolahan</a:t>
            </a:r>
            <a:r>
              <a:rPr lang="en-US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 SUS</a:t>
            </a:r>
            <a:endParaRPr lang="en-US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8018306B-718F-2534-EB63-CC9E05288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133012"/>
              </p:ext>
            </p:extLst>
          </p:nvPr>
        </p:nvGraphicFramePr>
        <p:xfrm>
          <a:off x="251458" y="668495"/>
          <a:ext cx="8830770" cy="4004950"/>
        </p:xfrm>
        <a:graphic>
          <a:graphicData uri="http://schemas.openxmlformats.org/drawingml/2006/table">
            <a:tbl>
              <a:tblPr firstRow="1" bandRow="1">
                <a:tableStyleId>{7BF1B429-4373-42C9-932E-DE821A6B83B3}</a:tableStyleId>
              </a:tblPr>
              <a:tblGrid>
                <a:gridCol w="1479534">
                  <a:extLst>
                    <a:ext uri="{9D8B030D-6E8A-4147-A177-3AD203B41FA5}">
                      <a16:colId xmlns:a16="http://schemas.microsoft.com/office/drawing/2014/main" val="974249920"/>
                    </a:ext>
                  </a:extLst>
                </a:gridCol>
                <a:gridCol w="399352">
                  <a:extLst>
                    <a:ext uri="{9D8B030D-6E8A-4147-A177-3AD203B41FA5}">
                      <a16:colId xmlns:a16="http://schemas.microsoft.com/office/drawing/2014/main" val="2630249378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3793579751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2803155528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3858986048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2760414147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4135964880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2089026704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3029992583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493123484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618329027"/>
                    </a:ext>
                  </a:extLst>
                </a:gridCol>
                <a:gridCol w="939445">
                  <a:extLst>
                    <a:ext uri="{9D8B030D-6E8A-4147-A177-3AD203B41FA5}">
                      <a16:colId xmlns:a16="http://schemas.microsoft.com/office/drawing/2014/main" val="346492375"/>
                    </a:ext>
                  </a:extLst>
                </a:gridCol>
                <a:gridCol w="939445">
                  <a:extLst>
                    <a:ext uri="{9D8B030D-6E8A-4147-A177-3AD203B41FA5}">
                      <a16:colId xmlns:a16="http://schemas.microsoft.com/office/drawing/2014/main" val="484626017"/>
                    </a:ext>
                  </a:extLst>
                </a:gridCol>
              </a:tblGrid>
              <a:tr h="27336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Jawaban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 Item </a:t>
                      </a:r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Ke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-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Jumlah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Skor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 SUS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767973"/>
                  </a:ext>
                </a:extLst>
              </a:tr>
              <a:tr h="273368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1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2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3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4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5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6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7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8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9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10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506435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R1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805314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R2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290970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R3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90909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R4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795024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R5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00898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R6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587193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R7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709703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R8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92549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R9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8630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R10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82,5</a:t>
                      </a:r>
                      <a:endParaRPr lang="en-ID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995291"/>
                  </a:ext>
                </a:extLst>
              </a:tr>
              <a:tr h="231406">
                <a:tc gridSpan="1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Rata-rata </a:t>
                      </a:r>
                      <a:r>
                        <a:rPr lang="en-US" sz="1400" b="1" dirty="0" err="1"/>
                        <a:t>skor</a:t>
                      </a:r>
                      <a:r>
                        <a:rPr lang="en-US" sz="1400" b="1" dirty="0"/>
                        <a:t> SUS</a:t>
                      </a:r>
                      <a:endParaRPr lang="en-ID" sz="1400" b="1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</a:rPr>
                        <a:t>80,50</a:t>
                      </a:r>
                      <a:endParaRPr lang="en-ID" sz="1400" b="1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3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39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39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6698E-8179-6F50-DB45-7E07A08F3743}"/>
              </a:ext>
            </a:extLst>
          </p:cNvPr>
          <p:cNvSpPr/>
          <p:nvPr/>
        </p:nvSpPr>
        <p:spPr>
          <a:xfrm>
            <a:off x="881551" y="1959662"/>
            <a:ext cx="2446254" cy="1562471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Skor </a:t>
            </a:r>
            <a:r>
              <a:rPr lang="en-ID" dirty="0" err="1"/>
              <a:t>akhir</a:t>
            </a:r>
            <a:r>
              <a:rPr lang="en-ID" dirty="0"/>
              <a:t> SUS = 80,50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A</a:t>
            </a:r>
            <a:r>
              <a:rPr lang="en-ID" i="1" dirty="0"/>
              <a:t>cceptable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diterima</a:t>
            </a:r>
            <a:r>
              <a:rPr lang="en-ID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Kategori</a:t>
            </a:r>
            <a:r>
              <a:rPr lang="en-ID" dirty="0"/>
              <a:t> B yang </a:t>
            </a:r>
            <a:r>
              <a:rPr lang="en-ID" dirty="0" err="1"/>
              <a:t>berarti</a:t>
            </a:r>
            <a:r>
              <a:rPr lang="en-ID" dirty="0"/>
              <a:t> </a:t>
            </a:r>
            <a:r>
              <a:rPr lang="en-ID" i="1" dirty="0"/>
              <a:t>excellent 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sangat </a:t>
            </a:r>
            <a:r>
              <a:rPr lang="en-ID" dirty="0" err="1"/>
              <a:t>baik</a:t>
            </a:r>
            <a:endParaRPr lang="en-ID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65AFA-9BE4-1F21-230D-AC4308CE1DBC}"/>
              </a:ext>
            </a:extLst>
          </p:cNvPr>
          <p:cNvSpPr txBox="1"/>
          <p:nvPr/>
        </p:nvSpPr>
        <p:spPr>
          <a:xfrm>
            <a:off x="1524105" y="1057920"/>
            <a:ext cx="5806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Kesimpulan Uji </a:t>
            </a:r>
            <a:r>
              <a:rPr lang="en-US" sz="14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System Usability Scale </a:t>
            </a: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(SUS)</a:t>
            </a:r>
            <a:r>
              <a:rPr lang="en-US" sz="14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endParaRPr lang="en-US" sz="14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8356E60-C85C-BC02-DAF3-F7EB52971D96}"/>
              </a:ext>
            </a:extLst>
          </p:cNvPr>
          <p:cNvSpPr/>
          <p:nvPr/>
        </p:nvSpPr>
        <p:spPr>
          <a:xfrm>
            <a:off x="3830214" y="2311028"/>
            <a:ext cx="1193800" cy="677333"/>
          </a:xfrm>
          <a:prstGeom prst="rightArrow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D51B0-112D-3C08-3BB2-C4E527390947}"/>
              </a:ext>
            </a:extLst>
          </p:cNvPr>
          <p:cNvSpPr/>
          <p:nvPr/>
        </p:nvSpPr>
        <p:spPr>
          <a:xfrm>
            <a:off x="5526424" y="1959662"/>
            <a:ext cx="2218267" cy="1380067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ini</a:t>
            </a:r>
            <a:r>
              <a:rPr lang="en-ID" b="1" dirty="0"/>
              <a:t> </a:t>
            </a:r>
            <a:r>
              <a:rPr lang="en-ID" b="1" dirty="0" err="1"/>
              <a:t>dapat</a:t>
            </a:r>
            <a:r>
              <a:rPr lang="en-ID" b="1" dirty="0"/>
              <a:t> </a:t>
            </a:r>
            <a:r>
              <a:rPr lang="en-ID" b="1" dirty="0" err="1"/>
              <a:t>diterima</a:t>
            </a:r>
            <a:r>
              <a:rPr lang="en-ID" b="1" dirty="0"/>
              <a:t> oleh </a:t>
            </a:r>
            <a:r>
              <a:rPr lang="en-ID" b="1" dirty="0" err="1"/>
              <a:t>pengguna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</a:t>
            </a:r>
            <a:r>
              <a:rPr lang="en-ID" b="1" dirty="0" err="1"/>
              <a:t>baik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83579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(9)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40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E99FBA-8826-F545-89D8-37FEC7861475}"/>
              </a:ext>
            </a:extLst>
          </p:cNvPr>
          <p:cNvSpPr txBox="1"/>
          <p:nvPr/>
        </p:nvSpPr>
        <p:spPr>
          <a:xfrm>
            <a:off x="4155480" y="922746"/>
            <a:ext cx="4832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Pengujian</a:t>
            </a:r>
            <a:r>
              <a:rPr lang="en-US" sz="18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18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Tambahan</a:t>
            </a:r>
            <a:endParaRPr lang="en-US" sz="1800" b="1" spc="25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7DD84A-DFF9-18BF-5F28-FD28610B3F44}"/>
              </a:ext>
            </a:extLst>
          </p:cNvPr>
          <p:cNvSpPr/>
          <p:nvPr/>
        </p:nvSpPr>
        <p:spPr>
          <a:xfrm>
            <a:off x="5069163" y="1557902"/>
            <a:ext cx="314480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nn-NO" sz="1200" dirty="0">
                <a:solidFill>
                  <a:schemeClr val="bg1"/>
                </a:solidFill>
                <a:latin typeface="+mj-lt"/>
              </a:rPr>
              <a:t>Untuk mengetahui tingkat efisien sistem dari segi kecepatan sistem dalam melakukan penarikan sampel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3B42CAF-D3C5-BD58-5506-0971D1E4D583}"/>
              </a:ext>
            </a:extLst>
          </p:cNvPr>
          <p:cNvSpPr/>
          <p:nvPr/>
        </p:nvSpPr>
        <p:spPr>
          <a:xfrm>
            <a:off x="4898520" y="160520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08361A-D6B5-FAA0-27C3-1592B2EA9D03}"/>
              </a:ext>
            </a:extLst>
          </p:cNvPr>
          <p:cNvSpPr/>
          <p:nvPr/>
        </p:nvSpPr>
        <p:spPr>
          <a:xfrm>
            <a:off x="5069163" y="3090040"/>
            <a:ext cx="3144801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US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it-IT" sz="1200" dirty="0">
                <a:solidFill>
                  <a:schemeClr val="bg1"/>
                </a:solidFill>
                <a:latin typeface="+mn-lt"/>
              </a:rPr>
              <a:t>Responden diberikan kasus menjawab satu pertanyaan pada LKE yang harus diselesaikan dengan sistem sebelumnya dan menggunakan sistem yang telah dibangun. 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Menghitung waktu yang dibutuhkan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0AC8D0A-4EE2-2701-8D5D-80A02B443EAD}"/>
              </a:ext>
            </a:extLst>
          </p:cNvPr>
          <p:cNvSpPr/>
          <p:nvPr/>
        </p:nvSpPr>
        <p:spPr>
          <a:xfrm>
            <a:off x="4898520" y="3137340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D43113-1754-F37B-3062-4981FDA5450D}"/>
              </a:ext>
            </a:extLst>
          </p:cNvPr>
          <p:cNvSpPr/>
          <p:nvPr/>
        </p:nvSpPr>
        <p:spPr>
          <a:xfrm>
            <a:off x="5058872" y="2381902"/>
            <a:ext cx="314480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Penguji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v-SE" sz="1200" dirty="0">
                <a:solidFill>
                  <a:schemeClr val="bg1"/>
                </a:solidFill>
                <a:latin typeface="+mj-lt"/>
              </a:rPr>
              <a:t>3 Pegawai Inspektorat Utama dengan </a:t>
            </a:r>
            <a:r>
              <a:rPr lang="sv-SE" sz="1200" i="1" dirty="0">
                <a:solidFill>
                  <a:schemeClr val="bg1"/>
                </a:solidFill>
                <a:latin typeface="+mj-lt"/>
              </a:rPr>
              <a:t>role </a:t>
            </a:r>
            <a:r>
              <a:rPr lang="sv-SE" sz="1200" dirty="0">
                <a:solidFill>
                  <a:schemeClr val="bg1"/>
                </a:solidFill>
                <a:latin typeface="+mj-lt"/>
              </a:rPr>
              <a:t>PIC satuan kerja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CD405E-54F6-38F1-983B-ABDA7FF431A9}"/>
              </a:ext>
            </a:extLst>
          </p:cNvPr>
          <p:cNvSpPr/>
          <p:nvPr/>
        </p:nvSpPr>
        <p:spPr>
          <a:xfrm>
            <a:off x="4888229" y="242920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E04C4F-3D46-BC08-20E8-BCF0C4961A8B}"/>
              </a:ext>
            </a:extLst>
          </p:cNvPr>
          <p:cNvGrpSpPr/>
          <p:nvPr/>
        </p:nvGrpSpPr>
        <p:grpSpPr>
          <a:xfrm>
            <a:off x="-505955" y="1095711"/>
            <a:ext cx="3921982" cy="3410516"/>
            <a:chOff x="323529" y="2145621"/>
            <a:chExt cx="3921982" cy="34105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692BB8-41A2-0EE7-2C5F-14711ED997E8}"/>
                </a:ext>
              </a:extLst>
            </p:cNvPr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>
                <a:gd name="connsiteX0" fmla="*/ 2660333 w 2715559"/>
                <a:gd name="connsiteY0" fmla="*/ 1901649 h 3287536"/>
                <a:gd name="connsiteX1" fmla="*/ 2655570 w 2715559"/>
                <a:gd name="connsiteY1" fmla="*/ 1765441 h 3287536"/>
                <a:gd name="connsiteX2" fmla="*/ 2713672 w 2715559"/>
                <a:gd name="connsiteY2" fmla="*/ 1554939 h 3287536"/>
                <a:gd name="connsiteX3" fmla="*/ 2673668 w 2715559"/>
                <a:gd name="connsiteY3" fmla="*/ 1450164 h 3287536"/>
                <a:gd name="connsiteX4" fmla="*/ 2648903 w 2715559"/>
                <a:gd name="connsiteY4" fmla="*/ 1334911 h 3287536"/>
                <a:gd name="connsiteX5" fmla="*/ 2655570 w 2715559"/>
                <a:gd name="connsiteY5" fmla="*/ 1231089 h 3287536"/>
                <a:gd name="connsiteX6" fmla="*/ 2480310 w 2715559"/>
                <a:gd name="connsiteY6" fmla="*/ 1001536 h 3287536"/>
                <a:gd name="connsiteX7" fmla="*/ 1182052 w 2715559"/>
                <a:gd name="connsiteY7" fmla="*/ 964389 h 3287536"/>
                <a:gd name="connsiteX8" fmla="*/ 886777 w 2715559"/>
                <a:gd name="connsiteY8" fmla="*/ 993916 h 3287536"/>
                <a:gd name="connsiteX9" fmla="*/ 865823 w 2715559"/>
                <a:gd name="connsiteY9" fmla="*/ 979629 h 3287536"/>
                <a:gd name="connsiteX10" fmla="*/ 901065 w 2715559"/>
                <a:gd name="connsiteY10" fmla="*/ 824371 h 3287536"/>
                <a:gd name="connsiteX11" fmla="*/ 973455 w 2715559"/>
                <a:gd name="connsiteY11" fmla="*/ 680544 h 3287536"/>
                <a:gd name="connsiteX12" fmla="*/ 973455 w 2715559"/>
                <a:gd name="connsiteY12" fmla="*/ 680544 h 3287536"/>
                <a:gd name="connsiteX13" fmla="*/ 985838 w 2715559"/>
                <a:gd name="connsiteY13" fmla="*/ 133809 h 3287536"/>
                <a:gd name="connsiteX14" fmla="*/ 1012508 w 2715559"/>
                <a:gd name="connsiteY14" fmla="*/ 103329 h 3287536"/>
                <a:gd name="connsiteX15" fmla="*/ 983933 w 2715559"/>
                <a:gd name="connsiteY15" fmla="*/ 57609 h 3287536"/>
                <a:gd name="connsiteX16" fmla="*/ 784860 w 2715559"/>
                <a:gd name="connsiteY16" fmla="*/ 42369 h 3287536"/>
                <a:gd name="connsiteX17" fmla="*/ 716280 w 2715559"/>
                <a:gd name="connsiteY17" fmla="*/ 156669 h 3287536"/>
                <a:gd name="connsiteX18" fmla="*/ 649605 w 2715559"/>
                <a:gd name="connsiteY18" fmla="*/ 318594 h 3287536"/>
                <a:gd name="connsiteX19" fmla="*/ 258127 w 2715559"/>
                <a:gd name="connsiteY19" fmla="*/ 921526 h 3287536"/>
                <a:gd name="connsiteX20" fmla="*/ 160020 w 2715559"/>
                <a:gd name="connsiteY20" fmla="*/ 1078689 h 3287536"/>
                <a:gd name="connsiteX21" fmla="*/ 40005 w 2715559"/>
                <a:gd name="connsiteY21" fmla="*/ 1474929 h 3287536"/>
                <a:gd name="connsiteX22" fmla="*/ 0 w 2715559"/>
                <a:gd name="connsiteY22" fmla="*/ 1522554 h 3287536"/>
                <a:gd name="connsiteX23" fmla="*/ 3810 w 2715559"/>
                <a:gd name="connsiteY23" fmla="*/ 1534936 h 3287536"/>
                <a:gd name="connsiteX24" fmla="*/ 303848 w 2715559"/>
                <a:gd name="connsiteY24" fmla="*/ 2331226 h 3287536"/>
                <a:gd name="connsiteX25" fmla="*/ 664845 w 2715559"/>
                <a:gd name="connsiteY25" fmla="*/ 3287536 h 3287536"/>
                <a:gd name="connsiteX26" fmla="*/ 701040 w 2715559"/>
                <a:gd name="connsiteY26" fmla="*/ 3279916 h 3287536"/>
                <a:gd name="connsiteX27" fmla="*/ 992505 w 2715559"/>
                <a:gd name="connsiteY27" fmla="*/ 3169426 h 3287536"/>
                <a:gd name="connsiteX28" fmla="*/ 1344930 w 2715559"/>
                <a:gd name="connsiteY28" fmla="*/ 3009406 h 3287536"/>
                <a:gd name="connsiteX29" fmla="*/ 2436495 w 2715559"/>
                <a:gd name="connsiteY29" fmla="*/ 2568399 h 3287536"/>
                <a:gd name="connsiteX30" fmla="*/ 2579370 w 2715559"/>
                <a:gd name="connsiteY30" fmla="*/ 2518869 h 3287536"/>
                <a:gd name="connsiteX31" fmla="*/ 2651760 w 2715559"/>
                <a:gd name="connsiteY31" fmla="*/ 2436001 h 3287536"/>
                <a:gd name="connsiteX32" fmla="*/ 2594610 w 2715559"/>
                <a:gd name="connsiteY32" fmla="*/ 2215974 h 3287536"/>
                <a:gd name="connsiteX33" fmla="*/ 2700338 w 2715559"/>
                <a:gd name="connsiteY33" fmla="*/ 2056906 h 3287536"/>
                <a:gd name="connsiteX34" fmla="*/ 2660333 w 2715559"/>
                <a:gd name="connsiteY34" fmla="*/ 1901649 h 328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5559" h="3287536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8F855B-6D86-7F1C-E537-1C954FF8EB14}"/>
                </a:ext>
              </a:extLst>
            </p:cNvPr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>
                <a:gd name="connsiteX0" fmla="*/ 2219357 w 2978438"/>
                <a:gd name="connsiteY0" fmla="*/ 5459 h 2831285"/>
                <a:gd name="connsiteX1" fmla="*/ 2265077 w 2978438"/>
                <a:gd name="connsiteY1" fmla="*/ 24509 h 2831285"/>
                <a:gd name="connsiteX2" fmla="*/ 2973737 w 2978438"/>
                <a:gd name="connsiteY2" fmla="*/ 1905696 h 2831285"/>
                <a:gd name="connsiteX3" fmla="*/ 2957544 w 2978438"/>
                <a:gd name="connsiteY3" fmla="*/ 1943796 h 2831285"/>
                <a:gd name="connsiteX4" fmla="*/ 627729 w 2978438"/>
                <a:gd name="connsiteY4" fmla="*/ 2822954 h 2831285"/>
                <a:gd name="connsiteX5" fmla="*/ 588677 w 2978438"/>
                <a:gd name="connsiteY5" fmla="*/ 2828669 h 2831285"/>
                <a:gd name="connsiteX6" fmla="*/ 361029 w 2978438"/>
                <a:gd name="connsiteY6" fmla="*/ 2400996 h 2831285"/>
                <a:gd name="connsiteX7" fmla="*/ 126714 w 2978438"/>
                <a:gd name="connsiteY7" fmla="*/ 1732341 h 2831285"/>
                <a:gd name="connsiteX8" fmla="*/ 36226 w 2978438"/>
                <a:gd name="connsiteY8" fmla="*/ 1268474 h 2831285"/>
                <a:gd name="connsiteX9" fmla="*/ 31 w 2978438"/>
                <a:gd name="connsiteY9" fmla="*/ 826514 h 2831285"/>
                <a:gd name="connsiteX10" fmla="*/ 7651 w 2978438"/>
                <a:gd name="connsiteY10" fmla="*/ 794129 h 2831285"/>
                <a:gd name="connsiteX11" fmla="*/ 40989 w 2978438"/>
                <a:gd name="connsiteY11" fmla="*/ 773173 h 2831285"/>
                <a:gd name="connsiteX12" fmla="*/ 2219357 w 2978438"/>
                <a:gd name="connsiteY12" fmla="*/ 5459 h 283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8438" h="2831285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5764BD5-738D-7428-F5D0-3023169D7394}"/>
              </a:ext>
            </a:extLst>
          </p:cNvPr>
          <p:cNvGrpSpPr/>
          <p:nvPr/>
        </p:nvGrpSpPr>
        <p:grpSpPr>
          <a:xfrm>
            <a:off x="2003428" y="1149953"/>
            <a:ext cx="1264088" cy="2320350"/>
            <a:chOff x="2832912" y="2217237"/>
            <a:chExt cx="1264088" cy="232035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5E959E6-2A7B-90AF-2064-69A061B0288E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6B16B7-50AA-2A1E-59C0-C1BFB7590007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7DAC633-8744-9D88-0A0C-3E25B362AA31}"/>
                </a:ext>
              </a:extLst>
            </p:cNvPr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A1ED98C-E1C8-37D7-A94D-ECB43B846BFA}"/>
                  </a:ext>
                </a:extLst>
              </p:cNvPr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8642229-3051-E17D-061B-BACE3ABB7159}"/>
                  </a:ext>
                </a:extLst>
              </p:cNvPr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DF4D81-3479-8E43-F333-4DFC831A6B5D}"/>
              </a:ext>
            </a:extLst>
          </p:cNvPr>
          <p:cNvGrpSpPr/>
          <p:nvPr/>
        </p:nvGrpSpPr>
        <p:grpSpPr>
          <a:xfrm>
            <a:off x="2682436" y="2783120"/>
            <a:ext cx="2226922" cy="2866313"/>
            <a:chOff x="3657008" y="3846050"/>
            <a:chExt cx="2226922" cy="2866313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E7FF893-B358-720F-A6BD-833E53998B48}"/>
                </a:ext>
              </a:extLst>
            </p:cNvPr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>
                <a:gd name="connsiteX0" fmla="*/ 603980 w 1744122"/>
                <a:gd name="connsiteY0" fmla="*/ 1515955 h 1515954"/>
                <a:gd name="connsiteX1" fmla="*/ 18193 w 1744122"/>
                <a:gd name="connsiteY1" fmla="*/ 836822 h 1515954"/>
                <a:gd name="connsiteX2" fmla="*/ 24860 w 1744122"/>
                <a:gd name="connsiteY2" fmla="*/ 774910 h 1515954"/>
                <a:gd name="connsiteX3" fmla="*/ 1165003 w 1744122"/>
                <a:gd name="connsiteY3" fmla="*/ 8147 h 1515954"/>
                <a:gd name="connsiteX4" fmla="*/ 1203103 w 1744122"/>
                <a:gd name="connsiteY4" fmla="*/ 11958 h 1515954"/>
                <a:gd name="connsiteX5" fmla="*/ 1744123 w 1744122"/>
                <a:gd name="connsiteY5" fmla="*/ 619652 h 1515954"/>
                <a:gd name="connsiteX6" fmla="*/ 1651730 w 1744122"/>
                <a:gd name="connsiteY6" fmla="*/ 733000 h 1515954"/>
                <a:gd name="connsiteX7" fmla="*/ 684943 w 1744122"/>
                <a:gd name="connsiteY7" fmla="*/ 1478808 h 1515954"/>
                <a:gd name="connsiteX8" fmla="*/ 603980 w 1744122"/>
                <a:gd name="connsiteY8" fmla="*/ 1515955 h 15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122" h="1515954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EA714A3-9D29-C18A-D8B8-0A6A78EB568B}"/>
                </a:ext>
              </a:extLst>
            </p:cNvPr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>
                <a:gd name="connsiteX0" fmla="*/ 2005485 w 2005484"/>
                <a:gd name="connsiteY0" fmla="*/ 2294387 h 2906844"/>
                <a:gd name="connsiteX1" fmla="*/ 1502564 w 2005484"/>
                <a:gd name="connsiteY1" fmla="*/ 2638239 h 2906844"/>
                <a:gd name="connsiteX2" fmla="*/ 1095847 w 2005484"/>
                <a:gd name="connsiteY2" fmla="*/ 2906845 h 2906844"/>
                <a:gd name="connsiteX3" fmla="*/ 725324 w 2005484"/>
                <a:gd name="connsiteY3" fmla="*/ 2624904 h 2906844"/>
                <a:gd name="connsiteX4" fmla="*/ 351944 w 2005484"/>
                <a:gd name="connsiteY4" fmla="*/ 2177229 h 2906844"/>
                <a:gd name="connsiteX5" fmla="*/ 249074 w 2005484"/>
                <a:gd name="connsiteY5" fmla="*/ 2015304 h 2906844"/>
                <a:gd name="connsiteX6" fmla="*/ 227167 w 2005484"/>
                <a:gd name="connsiteY6" fmla="*/ 1910529 h 2906844"/>
                <a:gd name="connsiteX7" fmla="*/ 220499 w 2005484"/>
                <a:gd name="connsiteY7" fmla="*/ 1660974 h 2906844"/>
                <a:gd name="connsiteX8" fmla="*/ 201449 w 2005484"/>
                <a:gd name="connsiteY8" fmla="*/ 1409514 h 2906844"/>
                <a:gd name="connsiteX9" fmla="*/ 320512 w 2005484"/>
                <a:gd name="connsiteY9" fmla="*/ 1135194 h 2906844"/>
                <a:gd name="connsiteX10" fmla="*/ 329084 w 2005484"/>
                <a:gd name="connsiteY10" fmla="*/ 1108524 h 2906844"/>
                <a:gd name="connsiteX11" fmla="*/ 238597 w 2005484"/>
                <a:gd name="connsiteY11" fmla="*/ 865637 h 2906844"/>
                <a:gd name="connsiteX12" fmla="*/ 210974 w 2005484"/>
                <a:gd name="connsiteY12" fmla="*/ 813249 h 2906844"/>
                <a:gd name="connsiteX13" fmla="*/ 88102 w 2005484"/>
                <a:gd name="connsiteY13" fmla="*/ 479874 h 2906844"/>
                <a:gd name="connsiteX14" fmla="*/ 12855 w 2005484"/>
                <a:gd name="connsiteY14" fmla="*/ 237939 h 2906844"/>
                <a:gd name="connsiteX15" fmla="*/ 472 w 2005484"/>
                <a:gd name="connsiteY15" fmla="*/ 117924 h 2906844"/>
                <a:gd name="connsiteX16" fmla="*/ 108105 w 2005484"/>
                <a:gd name="connsiteY16" fmla="*/ 3624 h 2906844"/>
                <a:gd name="connsiteX17" fmla="*/ 188114 w 2005484"/>
                <a:gd name="connsiteY17" fmla="*/ 767 h 2906844"/>
                <a:gd name="connsiteX18" fmla="*/ 284317 w 2005484"/>
                <a:gd name="connsiteY18" fmla="*/ 69347 h 2906844"/>
                <a:gd name="connsiteX19" fmla="*/ 410999 w 2005484"/>
                <a:gd name="connsiteY19" fmla="*/ 318902 h 2906844"/>
                <a:gd name="connsiteX20" fmla="*/ 474817 w 2005484"/>
                <a:gd name="connsiteY20" fmla="*/ 467492 h 2906844"/>
                <a:gd name="connsiteX21" fmla="*/ 664364 w 2005484"/>
                <a:gd name="connsiteY21" fmla="*/ 835157 h 2906844"/>
                <a:gd name="connsiteX22" fmla="*/ 689130 w 2005484"/>
                <a:gd name="connsiteY22" fmla="*/ 841824 h 2906844"/>
                <a:gd name="connsiteX23" fmla="*/ 758662 w 2005484"/>
                <a:gd name="connsiteY23" fmla="*/ 815154 h 2906844"/>
                <a:gd name="connsiteX24" fmla="*/ 940589 w 2005484"/>
                <a:gd name="connsiteY24" fmla="*/ 830394 h 2906844"/>
                <a:gd name="connsiteX25" fmla="*/ 987262 w 2005484"/>
                <a:gd name="connsiteY25" fmla="*/ 857064 h 2906844"/>
                <a:gd name="connsiteX26" fmla="*/ 1163474 w 2005484"/>
                <a:gd name="connsiteY26" fmla="*/ 918024 h 2906844"/>
                <a:gd name="connsiteX27" fmla="*/ 1332067 w 2005484"/>
                <a:gd name="connsiteY27" fmla="*/ 979937 h 2906844"/>
                <a:gd name="connsiteX28" fmla="*/ 1627342 w 2005484"/>
                <a:gd name="connsiteY28" fmla="*/ 1078997 h 2906844"/>
                <a:gd name="connsiteX29" fmla="*/ 1854037 w 2005484"/>
                <a:gd name="connsiteY29" fmla="*/ 1292357 h 2906844"/>
                <a:gd name="connsiteX30" fmla="*/ 1879755 w 2005484"/>
                <a:gd name="connsiteY30" fmla="*/ 1525719 h 2906844"/>
                <a:gd name="connsiteX31" fmla="*/ 1927380 w 2005484"/>
                <a:gd name="connsiteY31" fmla="*/ 2072454 h 2906844"/>
                <a:gd name="connsiteX32" fmla="*/ 2005485 w 2005484"/>
                <a:gd name="connsiteY32" fmla="*/ 2294387 h 290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5484" h="2906844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D58B40-C4D9-32C0-76A3-2756D63FE83B}"/>
              </a:ext>
            </a:extLst>
          </p:cNvPr>
          <p:cNvGrpSpPr/>
          <p:nvPr/>
        </p:nvGrpSpPr>
        <p:grpSpPr>
          <a:xfrm>
            <a:off x="3073171" y="1792110"/>
            <a:ext cx="1045403" cy="889456"/>
            <a:chOff x="3794678" y="2932816"/>
            <a:chExt cx="901542" cy="767055"/>
          </a:xfrm>
          <a:solidFill>
            <a:schemeClr val="tx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EC98E27-8FAF-4D1E-77C7-6AC0EAA53F7A}"/>
                </a:ext>
              </a:extLst>
            </p:cNvPr>
            <p:cNvSpPr/>
            <p:nvPr/>
          </p:nvSpPr>
          <p:spPr>
            <a:xfrm>
              <a:off x="4012216" y="2932816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070679-7CD9-177F-BBF9-87075426F499}"/>
                </a:ext>
              </a:extLst>
            </p:cNvPr>
            <p:cNvSpPr/>
            <p:nvPr/>
          </p:nvSpPr>
          <p:spPr>
            <a:xfrm>
              <a:off x="4202995" y="3157844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D863501-F80D-29D1-BC4D-CCD0E8B3687E}"/>
                </a:ext>
              </a:extLst>
            </p:cNvPr>
            <p:cNvSpPr/>
            <p:nvPr/>
          </p:nvSpPr>
          <p:spPr>
            <a:xfrm>
              <a:off x="3965169" y="3382872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2BC4A80-0F64-A3D3-FC30-A6B774647A07}"/>
                </a:ext>
              </a:extLst>
            </p:cNvPr>
            <p:cNvSpPr/>
            <p:nvPr/>
          </p:nvSpPr>
          <p:spPr>
            <a:xfrm>
              <a:off x="3794678" y="3607900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ounded Rectangle 20">
            <a:extLst>
              <a:ext uri="{FF2B5EF4-FFF2-40B4-BE49-F238E27FC236}">
                <a16:creationId xmlns:a16="http://schemas.microsoft.com/office/drawing/2014/main" id="{B20EC6D0-8106-4FFA-5FEE-ED49489E6DDF}"/>
              </a:ext>
            </a:extLst>
          </p:cNvPr>
          <p:cNvSpPr>
            <a:spLocks noChangeAspect="1"/>
          </p:cNvSpPr>
          <p:nvPr/>
        </p:nvSpPr>
        <p:spPr>
          <a:xfrm rot="2318072">
            <a:off x="2389220" y="1871626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84490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(10)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41</a:t>
            </a:r>
            <a:endParaRPr lang="en-ID" sz="1400" dirty="0">
              <a:latin typeface="Krona One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EF6698E-8179-6F50-DB45-7E07A08F3743}"/>
                  </a:ext>
                </a:extLst>
              </p:cNvPr>
              <p:cNvSpPr/>
              <p:nvPr/>
            </p:nvSpPr>
            <p:spPr>
              <a:xfrm>
                <a:off x="625330" y="1738394"/>
                <a:ext cx="2992247" cy="2130873"/>
              </a:xfrm>
              <a:prstGeom prst="rect">
                <a:avLst/>
              </a:prstGeom>
              <a:ln>
                <a:solidFill>
                  <a:srgbClr val="FFAB4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en-ID" dirty="0"/>
                  <a:t>Rata-rata </a:t>
                </a:r>
                <a:r>
                  <a:rPr lang="en-ID" dirty="0" err="1"/>
                  <a:t>waktu</a:t>
                </a:r>
                <a:r>
                  <a:rPr lang="en-ID" dirty="0"/>
                  <a:t>: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ID" dirty="0" err="1"/>
                  <a:t>Sistem</a:t>
                </a:r>
                <a:r>
                  <a:rPr lang="en-ID" dirty="0"/>
                  <a:t> </a:t>
                </a:r>
                <a:r>
                  <a:rPr lang="en-ID" dirty="0" err="1"/>
                  <a:t>Usulan</a:t>
                </a:r>
                <a:r>
                  <a:rPr lang="en-ID" dirty="0"/>
                  <a:t>   : 25 </a:t>
                </a:r>
                <a:r>
                  <a:rPr lang="en-ID" dirty="0" err="1"/>
                  <a:t>detik</a:t>
                </a:r>
                <a:endParaRPr lang="en-ID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ID" dirty="0" err="1"/>
                  <a:t>Sistem</a:t>
                </a:r>
                <a:r>
                  <a:rPr lang="en-ID" dirty="0"/>
                  <a:t> </a:t>
                </a:r>
                <a:r>
                  <a:rPr lang="en-ID" dirty="0" err="1"/>
                  <a:t>Berjalan</a:t>
                </a:r>
                <a:r>
                  <a:rPr lang="en-ID" dirty="0"/>
                  <a:t> : 102 </a:t>
                </a:r>
                <a:r>
                  <a:rPr lang="en-ID" dirty="0" err="1"/>
                  <a:t>detik</a:t>
                </a:r>
                <a:endParaRPr lang="en-ID" dirty="0"/>
              </a:p>
              <a:p>
                <a:pPr algn="just"/>
                <a:endParaRPr lang="en-ID" dirty="0"/>
              </a:p>
              <a:p>
                <a:pPr algn="just"/>
                <a:r>
                  <a:rPr lang="en-ID" dirty="0" err="1"/>
                  <a:t>Efisiensi</a:t>
                </a:r>
                <a:r>
                  <a:rPr lang="en-ID" dirty="0"/>
                  <a:t> Waktu:</a:t>
                </a:r>
              </a:p>
              <a:p>
                <a:pPr lvl="1" algn="just"/>
                <a14:m>
                  <m:oMath xmlns:m="http://schemas.openxmlformats.org/officeDocument/2006/math">
                    <m:f>
                      <m:fPr>
                        <m:ctrlPr>
                          <a:rPr lang="en-ID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(102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25)</m:t>
                        </m:r>
                      </m:num>
                      <m:den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102</m:t>
                        </m:r>
                      </m:den>
                    </m:f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detik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×100%=75,49%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endParaRPr lang="en-ID" dirty="0"/>
              </a:p>
              <a:p>
                <a:pPr algn="just"/>
                <a:endParaRPr lang="en-ID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EF6698E-8179-6F50-DB45-7E07A08F3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0" y="1738394"/>
                <a:ext cx="2992247" cy="2130873"/>
              </a:xfrm>
              <a:prstGeom prst="rect">
                <a:avLst/>
              </a:prstGeom>
              <a:blipFill>
                <a:blip r:embed="rId4"/>
                <a:stretch>
                  <a:fillRect l="-202"/>
                </a:stretch>
              </a:blipFill>
              <a:ln>
                <a:solidFill>
                  <a:srgbClr val="FFAB4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565AFA-9BE4-1F21-230D-AC4308CE1DBC}"/>
              </a:ext>
            </a:extLst>
          </p:cNvPr>
          <p:cNvSpPr txBox="1"/>
          <p:nvPr/>
        </p:nvSpPr>
        <p:spPr>
          <a:xfrm>
            <a:off x="1763182" y="1091032"/>
            <a:ext cx="5139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Kesimpulan </a:t>
            </a:r>
            <a:r>
              <a:rPr lang="en-US" sz="14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Pengujian</a:t>
            </a: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14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Tambahan</a:t>
            </a:r>
            <a:endParaRPr lang="en-US" sz="14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8356E60-C85C-BC02-DAF3-F7EB52971D96}"/>
              </a:ext>
            </a:extLst>
          </p:cNvPr>
          <p:cNvSpPr/>
          <p:nvPr/>
        </p:nvSpPr>
        <p:spPr>
          <a:xfrm>
            <a:off x="3830214" y="2311028"/>
            <a:ext cx="1193800" cy="677333"/>
          </a:xfrm>
          <a:prstGeom prst="rightArrow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D51B0-112D-3C08-3BB2-C4E527390947}"/>
              </a:ext>
            </a:extLst>
          </p:cNvPr>
          <p:cNvSpPr/>
          <p:nvPr/>
        </p:nvSpPr>
        <p:spPr>
          <a:xfrm>
            <a:off x="5384800" y="1959662"/>
            <a:ext cx="2692400" cy="1435471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b="1" dirty="0" err="1"/>
              <a:t>Sistem</a:t>
            </a:r>
            <a:r>
              <a:rPr lang="en-ID" b="1" dirty="0"/>
              <a:t> yang </a:t>
            </a:r>
            <a:r>
              <a:rPr lang="en-ID" b="1" dirty="0" err="1"/>
              <a:t>dibangun</a:t>
            </a:r>
            <a:r>
              <a:rPr lang="en-ID" b="1" dirty="0"/>
              <a:t>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efisien</a:t>
            </a:r>
            <a:r>
              <a:rPr lang="en-ID" b="1" dirty="0"/>
              <a:t> 75,49% </a:t>
            </a:r>
            <a:r>
              <a:rPr lang="en-ID" b="1" dirty="0" err="1"/>
              <a:t>dibandingkan</a:t>
            </a:r>
            <a:r>
              <a:rPr lang="en-ID" b="1" dirty="0"/>
              <a:t> </a:t>
            </a:r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sebelumnya</a:t>
            </a:r>
            <a:r>
              <a:rPr lang="en-ID" b="1" dirty="0"/>
              <a:t> </a:t>
            </a:r>
            <a:r>
              <a:rPr lang="en-ID" b="1" dirty="0" err="1"/>
              <a:t>dalam</a:t>
            </a:r>
            <a:r>
              <a:rPr lang="en-ID" b="1" dirty="0"/>
              <a:t> </a:t>
            </a:r>
            <a:r>
              <a:rPr lang="en-ID" b="1" dirty="0" err="1"/>
              <a:t>segi</a:t>
            </a:r>
            <a:r>
              <a:rPr lang="en-ID" b="1" dirty="0"/>
              <a:t> </a:t>
            </a:r>
            <a:r>
              <a:rPr lang="en-ID" b="1" dirty="0" err="1"/>
              <a:t>waktu</a:t>
            </a:r>
            <a:r>
              <a:rPr lang="en-ID" b="1" dirty="0"/>
              <a:t>.</a:t>
            </a:r>
          </a:p>
        </p:txBody>
      </p:sp>
      <p:sp>
        <p:nvSpPr>
          <p:cNvPr id="3" name="Google Shape;366;p41">
            <a:extLst>
              <a:ext uri="{FF2B5EF4-FFF2-40B4-BE49-F238E27FC236}">
                <a16:creationId xmlns:a16="http://schemas.microsoft.com/office/drawing/2014/main" id="{8224F86D-C60C-5F93-2CAF-9B6EECF43F13}"/>
              </a:ext>
            </a:extLst>
          </p:cNvPr>
          <p:cNvSpPr txBox="1">
            <a:spLocks/>
          </p:cNvSpPr>
          <p:nvPr/>
        </p:nvSpPr>
        <p:spPr>
          <a:xfrm>
            <a:off x="696903" y="-1465591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chemeClr val="bg1"/>
                </a:solidFill>
                <a:latin typeface="Krona One" panose="020B060402020202020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6783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186209" y="4678005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57378"/>
          <a:stretch/>
        </p:blipFill>
        <p:spPr>
          <a:xfrm>
            <a:off x="1373741" y="1258000"/>
            <a:ext cx="7140984" cy="153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064762"/>
            <a:ext cx="503795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Kesimpulan dan Saran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05</a:t>
            </a:r>
            <a:endParaRPr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93532" y="1059066"/>
            <a:ext cx="2543949" cy="254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1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/>
              <a:t>Kesimpulan 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43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57A9BC-B25A-D96A-61F6-F6E87421D9EF}"/>
              </a:ext>
            </a:extLst>
          </p:cNvPr>
          <p:cNvGrpSpPr/>
          <p:nvPr/>
        </p:nvGrpSpPr>
        <p:grpSpPr>
          <a:xfrm>
            <a:off x="625330" y="583673"/>
            <a:ext cx="1800000" cy="4320000"/>
            <a:chOff x="896897" y="372794"/>
            <a:chExt cx="2425766" cy="614569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C30AB03-D8BB-1915-A438-739C3E836DD1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331661-624F-DBE1-2EF5-E8FB96E4D78A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4BA2AA9-0A1A-445C-F9D2-16BFE64760E0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B4810B1-2E2F-F432-35A1-08C9895F0F1B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84D665-D749-8626-121F-2074F19B1F9F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9AFD9-CB90-142C-BE5A-BA387D165206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FF6B0B-EAD2-9290-F203-277E325ADBD6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E74326-E4F9-2617-588F-B41D7C80D37B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5BA4F0-846A-0C36-0787-2135803FEE7E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953A4DB-DC98-0C0E-1694-A56F971D519E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21DAC69-71BC-0DB2-054A-607DBCC840C3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D94B5DC-F819-5B6C-8FAA-6B0BD22420C4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0DCD9CC-AF49-32DA-B274-5B93FBFDCDE5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CB7251-A1E4-6575-5D84-DA58956F9E6B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E7AB68C-683D-82BE-C322-EE9FC1E351D7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B10E58-EFB9-1E18-04F5-2A933D192746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6F87654-989D-1B51-46CB-CE45BC9D8EE2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B548E4-56E0-7221-1E96-73CAB7FB11AE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3062A8-885D-0A60-F4B7-8068424D5978}"/>
              </a:ext>
            </a:extLst>
          </p:cNvPr>
          <p:cNvSpPr/>
          <p:nvPr/>
        </p:nvSpPr>
        <p:spPr>
          <a:xfrm>
            <a:off x="3199101" y="979412"/>
            <a:ext cx="44335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tercapai</a:t>
            </a:r>
            <a:endParaRPr lang="en-US" sz="16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 dibangun sebuah sistem evaluasi zona integritas berbasis web yang dapat digunakan untuk melakukan proses penilaian evaluasi mulai dari </a:t>
            </a:r>
            <a:r>
              <a:rPr lang="id-ID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self-assessment,</a:t>
            </a: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penilaian pendahuluan, </a:t>
            </a:r>
            <a:r>
              <a:rPr lang="id-ID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desk-evaluation, </a:t>
            </a: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 </a:t>
            </a:r>
            <a:r>
              <a:rPr lang="id-ID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monitoring </a:t>
            </a: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evaluasi zona integritas.</a:t>
            </a:r>
            <a:endParaRPr lang="en-ID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 yang telah dibangun menyediakan fitur untuk digitalisasi proses pembuatan surat pengantar kabupaten/kota, surat pengantar provinsi, dan LHE.</a:t>
            </a:r>
            <a:endParaRPr lang="en-ID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 yang telah dibangun dapat melakukan pengelolaan data pengguna, wilayah tugas dan pengawasan TPI, daftar LKE, nilai rincian hasil, dan persyaratan WBK/WBBM.</a:t>
            </a:r>
            <a:endParaRPr lang="en-ID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sv-SE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8005C6-BA32-7CF8-DD6D-4B41EF571A6A}"/>
              </a:ext>
            </a:extLst>
          </p:cNvPr>
          <p:cNvSpPr/>
          <p:nvPr/>
        </p:nvSpPr>
        <p:spPr>
          <a:xfrm>
            <a:off x="3028458" y="102671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758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/>
              <a:t>Kesimpulan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44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57A9BC-B25A-D96A-61F6-F6E87421D9EF}"/>
              </a:ext>
            </a:extLst>
          </p:cNvPr>
          <p:cNvGrpSpPr/>
          <p:nvPr/>
        </p:nvGrpSpPr>
        <p:grpSpPr>
          <a:xfrm>
            <a:off x="625330" y="583673"/>
            <a:ext cx="1800000" cy="4320000"/>
            <a:chOff x="896897" y="372794"/>
            <a:chExt cx="2425766" cy="614569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C30AB03-D8BB-1915-A438-739C3E836DD1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331661-624F-DBE1-2EF5-E8FB96E4D78A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4BA2AA9-0A1A-445C-F9D2-16BFE64760E0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B4810B1-2E2F-F432-35A1-08C9895F0F1B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84D665-D749-8626-121F-2074F19B1F9F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9AFD9-CB90-142C-BE5A-BA387D165206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FF6B0B-EAD2-9290-F203-277E325ADBD6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E74326-E4F9-2617-588F-B41D7C80D37B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5BA4F0-846A-0C36-0787-2135803FEE7E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953A4DB-DC98-0C0E-1694-A56F971D519E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21DAC69-71BC-0DB2-054A-607DBCC840C3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D94B5DC-F819-5B6C-8FAA-6B0BD22420C4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0DCD9CC-AF49-32DA-B274-5B93FBFDCDE5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CB7251-A1E4-6575-5D84-DA58956F9E6B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E7AB68C-683D-82BE-C322-EE9FC1E351D7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B10E58-EFB9-1E18-04F5-2A933D192746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6F87654-989D-1B51-46CB-CE45BC9D8EE2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B548E4-56E0-7221-1E96-73CAB7FB11AE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3062A8-885D-0A60-F4B7-8068424D5978}"/>
              </a:ext>
            </a:extLst>
          </p:cNvPr>
          <p:cNvSpPr/>
          <p:nvPr/>
        </p:nvSpPr>
        <p:spPr>
          <a:xfrm>
            <a:off x="3190458" y="912747"/>
            <a:ext cx="48667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Uji black box Testing 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6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System Usability Scale</a:t>
            </a:r>
            <a:endParaRPr lang="sv-SE" sz="1600" b="1" i="1" dirty="0">
              <a:solidFill>
                <a:schemeClr val="bg1"/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n-NO" dirty="0">
                <a:solidFill>
                  <a:schemeClr val="bg1"/>
                </a:solidFill>
              </a:rPr>
              <a:t>Bahwa semua fitur telah berjalan sesuai dengan kebutuhan yang diharapkan. 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n-NO" dirty="0">
                <a:solidFill>
                  <a:schemeClr val="bg1"/>
                </a:solidFill>
              </a:rPr>
              <a:t>Sistem yang telah dibangun dapat diterima oleh pengguna dan masuk ke dalam kategori sangat baik.</a:t>
            </a:r>
            <a:endParaRPr lang="en-ID" sz="1100" dirty="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8005C6-BA32-7CF8-DD6D-4B41EF571A6A}"/>
              </a:ext>
            </a:extLst>
          </p:cNvPr>
          <p:cNvSpPr/>
          <p:nvPr/>
        </p:nvSpPr>
        <p:spPr>
          <a:xfrm>
            <a:off x="3028458" y="102671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DE9BA6-7F60-1B32-CD22-D145A915E7C1}"/>
              </a:ext>
            </a:extLst>
          </p:cNvPr>
          <p:cNvSpPr/>
          <p:nvPr/>
        </p:nvSpPr>
        <p:spPr>
          <a:xfrm>
            <a:off x="3177616" y="2431971"/>
            <a:ext cx="503142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Efisiensi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evaluasi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Zona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Integritas</a:t>
            </a:r>
            <a:endParaRPr lang="sv-SE" sz="1600" b="1" dirty="0">
              <a:solidFill>
                <a:schemeClr val="bg1"/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n-NO" dirty="0">
                <a:solidFill>
                  <a:schemeClr val="bg1"/>
                </a:solidFill>
              </a:rPr>
              <a:t>Hasil pengujian tambahan, didapatkan bahwa sistem yang telah dibangun dapat mempercepat kegiatan evaluasi zona integritas sebesar 75,49%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Sistem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telah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mengintegrasikan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kegiatan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evaluasi</a:t>
            </a:r>
            <a:r>
              <a:rPr lang="en-ID" dirty="0">
                <a:solidFill>
                  <a:schemeClr val="bg1"/>
                </a:solidFill>
              </a:rPr>
              <a:t> zona </a:t>
            </a:r>
            <a:r>
              <a:rPr lang="en-ID" dirty="0" err="1">
                <a:solidFill>
                  <a:schemeClr val="bg1"/>
                </a:solidFill>
              </a:rPr>
              <a:t>integritas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mulai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i="1" dirty="0">
                <a:solidFill>
                  <a:schemeClr val="bg1"/>
                </a:solidFill>
              </a:rPr>
              <a:t>self-assessment,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penilaian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pendahuluan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i="1" dirty="0">
                <a:solidFill>
                  <a:schemeClr val="bg1"/>
                </a:solidFill>
              </a:rPr>
              <a:t>desk-evaluation</a:t>
            </a:r>
            <a:r>
              <a:rPr lang="en-ID" dirty="0">
                <a:solidFill>
                  <a:schemeClr val="bg1"/>
                </a:solidFill>
              </a:rPr>
              <a:t>, dan </a:t>
            </a:r>
            <a:r>
              <a:rPr lang="en-ID" i="1" dirty="0">
                <a:solidFill>
                  <a:schemeClr val="bg1"/>
                </a:solidFill>
              </a:rPr>
              <a:t>monitoring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evaluasi</a:t>
            </a:r>
            <a:r>
              <a:rPr lang="en-ID" dirty="0">
                <a:solidFill>
                  <a:schemeClr val="bg1"/>
                </a:solidFill>
              </a:rPr>
              <a:t> zona </a:t>
            </a:r>
            <a:r>
              <a:rPr lang="en-ID" dirty="0" err="1">
                <a:solidFill>
                  <a:schemeClr val="bg1"/>
                </a:solidFill>
              </a:rPr>
              <a:t>integritas</a:t>
            </a:r>
            <a:r>
              <a:rPr lang="en-ID" dirty="0">
                <a:solidFill>
                  <a:schemeClr val="bg1"/>
                </a:solidFill>
              </a:rPr>
              <a:t>.</a:t>
            </a:r>
            <a:endParaRPr lang="en-ID" sz="1200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AB8C44-99C2-AED6-1691-6D447B29F8EF}"/>
              </a:ext>
            </a:extLst>
          </p:cNvPr>
          <p:cNvSpPr/>
          <p:nvPr/>
        </p:nvSpPr>
        <p:spPr>
          <a:xfrm>
            <a:off x="3015616" y="252683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705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/>
              <a:t>Saran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45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E8AAF3-73B5-6CD1-C8C1-78EEED4A7680}"/>
              </a:ext>
            </a:extLst>
          </p:cNvPr>
          <p:cNvGrpSpPr/>
          <p:nvPr/>
        </p:nvGrpSpPr>
        <p:grpSpPr>
          <a:xfrm flipH="1">
            <a:off x="6524850" y="383618"/>
            <a:ext cx="1800000" cy="4320000"/>
            <a:chOff x="896897" y="372794"/>
            <a:chExt cx="2425766" cy="6145697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7FEE52D-2B67-A28C-6ADC-4A1DEC8D5E6B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4CE13C5-1B99-841E-C3FC-502158EFEAE9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2C7220-D5A3-7C96-6E11-09CC44D15837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7B95A4-32EE-E6B1-08F3-EFE40493DEAD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2EAA37-5DD5-3C40-9B3F-6E7744D2300C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881C9EB-0963-3C89-EC89-EB1F3E362029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EB33971-75EF-D11C-F8CA-47C3F3F1FCBD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9C5B15-E1EB-DA46-FEF4-F801B540DFFE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20DAE22-D4F8-F430-CA2E-D91E5F6432E0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2EEB3EA-B542-0A05-7909-18678220F42F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0888674-9717-BB19-2F6A-5253D1F42C45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9AA8291-4446-493B-BDF9-0155A8A9414A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2E73F38-8D75-8A30-66FD-A41C191A1708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B6B37E2-165B-2847-BBE2-4303F40C1662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0F5FCF3-C1BC-9D6B-ED27-A51F91BD1E21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23923A-65BF-39F1-EB47-BC60930125A5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B638D50-8905-12EF-C0CC-867ADE540061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957CDB-62BA-9709-A4D9-07E695719B3E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B3014B7-9F14-3DA8-BA8F-35849BC94F26}"/>
              </a:ext>
            </a:extLst>
          </p:cNvPr>
          <p:cNvSpPr txBox="1"/>
          <p:nvPr/>
        </p:nvSpPr>
        <p:spPr>
          <a:xfrm>
            <a:off x="490064" y="1181240"/>
            <a:ext cx="51396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Pengembangan sistem selanjutnya untuk menerapkan login dan integrasi data pengguna menggunakan akun SSO dari BPS.</a:t>
            </a:r>
            <a:endParaRPr lang="en-ID" sz="1600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dikembangkan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 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yang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advance,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 progress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self-assessment 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dan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desk-evaluation.</a:t>
            </a:r>
            <a:endParaRPr lang="en-ID" sz="1600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buClr>
                <a:schemeClr val="bg1"/>
              </a:buClr>
            </a:pPr>
            <a:endParaRPr lang="en-ID" sz="1200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76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71998" y="134225"/>
            <a:ext cx="1800000" cy="1800000"/>
          </a:xfrm>
          <a:prstGeom prst="rect">
            <a:avLst/>
          </a:prstGeom>
        </p:spPr>
      </p:pic>
      <p:sp>
        <p:nvSpPr>
          <p:cNvPr id="4" name="Google Shape;363;p41">
            <a:extLst>
              <a:ext uri="{FF2B5EF4-FFF2-40B4-BE49-F238E27FC236}">
                <a16:creationId xmlns:a16="http://schemas.microsoft.com/office/drawing/2014/main" id="{EDA3EAF8-801B-AAE0-6E6D-0A32ADD85CA5}"/>
              </a:ext>
            </a:extLst>
          </p:cNvPr>
          <p:cNvSpPr/>
          <p:nvPr/>
        </p:nvSpPr>
        <p:spPr>
          <a:xfrm>
            <a:off x="2486100" y="3860600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" name="Google Shape;365;p41">
            <a:extLst>
              <a:ext uri="{FF2B5EF4-FFF2-40B4-BE49-F238E27FC236}">
                <a16:creationId xmlns:a16="http://schemas.microsoft.com/office/drawing/2014/main" id="{671F4242-18F7-ECF2-6DF6-F068030473A0}"/>
              </a:ext>
            </a:extLst>
          </p:cNvPr>
          <p:cNvSpPr txBox="1">
            <a:spLocks/>
          </p:cNvSpPr>
          <p:nvPr/>
        </p:nvSpPr>
        <p:spPr>
          <a:xfrm>
            <a:off x="1651051" y="2177150"/>
            <a:ext cx="5841895" cy="47407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3000" dirty="0"/>
              <a:t>TERIMA KASIH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20077B-0B7E-96F5-B4D9-17C0EC1F0837}"/>
              </a:ext>
            </a:extLst>
          </p:cNvPr>
          <p:cNvSpPr txBox="1"/>
          <p:nvPr/>
        </p:nvSpPr>
        <p:spPr>
          <a:xfrm>
            <a:off x="1080001" y="2969763"/>
            <a:ext cx="6928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 err="1">
                <a:solidFill>
                  <a:schemeClr val="bg1"/>
                </a:solidFill>
                <a:latin typeface="+mj-lt"/>
              </a:rPr>
              <a:t>Rancang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Bangun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Sistem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Evaluasi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Zona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Integritas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Inspektorat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Utama BPS RI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D50CC2-7290-EA53-BAF1-D2F293EFD179}"/>
              </a:ext>
            </a:extLst>
          </p:cNvPr>
          <p:cNvSpPr txBox="1"/>
          <p:nvPr/>
        </p:nvSpPr>
        <p:spPr>
          <a:xfrm>
            <a:off x="1107525" y="3360306"/>
            <a:ext cx="6928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dirty="0">
                <a:solidFill>
                  <a:schemeClr val="bg1"/>
                </a:solidFill>
                <a:latin typeface="+mj-lt"/>
              </a:rPr>
              <a:t>Muhammad Arya Septa Kovitra (221910940)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64FA5B-F1DB-D99E-587E-FAE3E03CFDC1}"/>
              </a:ext>
            </a:extLst>
          </p:cNvPr>
          <p:cNvSpPr txBox="1"/>
          <p:nvPr/>
        </p:nvSpPr>
        <p:spPr>
          <a:xfrm>
            <a:off x="3038804" y="3917611"/>
            <a:ext cx="3066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Senin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, 10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Juli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2023</a:t>
            </a:r>
            <a:endParaRPr lang="en-ID" b="1" dirty="0">
              <a:solidFill>
                <a:sysClr val="windowText" lastClr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8554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23/32</a:t>
            </a:r>
            <a:endParaRPr lang="en-ID" sz="1400" dirty="0">
              <a:latin typeface="Kron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39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158B97-B5CE-8A58-CCC4-C32BCFB1D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AA509-A1FF-4D39-8D89-A67B24D5C54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8ACDDA-7FBE-E745-5114-A43E4264E37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5742DCB-8B03-DDFD-2844-D3309AAD6CF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4C77B6-F23B-56DA-BD1B-CE640B37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Lampiran</a:t>
            </a:r>
            <a:br>
              <a:rPr lang="en-US" dirty="0"/>
            </a:b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4BF80E-8A66-B78F-E19C-E196C9304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549" y="1311666"/>
            <a:ext cx="6429676" cy="329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5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CBC90B5-AC95-BEDE-5542-7D14D4D7C3C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C0ACC7B-7BDE-18FE-346F-9E98C7BA1FC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BF400B-DB68-657F-0E86-D337B8AC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F93D7-D946-5B88-DBF4-F6288452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43" y="110469"/>
            <a:ext cx="6985359" cy="1778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E487D-356A-BE65-33DF-117F80D3B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25" y="1968296"/>
            <a:ext cx="3600000" cy="1682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6C478D-9802-B7C4-B617-CCD15A5A3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900" y="1998436"/>
            <a:ext cx="3600000" cy="16220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311B23-6213-0CC3-3BA5-4CB45B7B0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022" y="3833061"/>
            <a:ext cx="3600000" cy="9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8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92E60C1-7292-16D5-B939-6E722F7DC8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B32EF-A013-D00E-A2E6-4000D1E0C17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3E4D24-5027-F880-D1A0-56FF7067674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DD1C235-3CCF-8E74-2168-FF4FA7C263FE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5772BD-D689-C84E-A270-FE5D7739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A83147-4EDE-8406-7FA8-BA4347AD5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93" y="559581"/>
            <a:ext cx="3937202" cy="3232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C9B8D3-D739-D40B-2EEA-3E6E524F2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302" y="535000"/>
            <a:ext cx="3708591" cy="321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97C257-05C6-BECD-529E-E5AC89F5C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62" y="108781"/>
            <a:ext cx="5400391" cy="25968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7EA452-AC22-80A7-CF6D-2FA5AA72F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99" y="2912946"/>
            <a:ext cx="3600000" cy="1497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967C7E-25B0-C3EF-B3A0-A9F0372FE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767" y="2912946"/>
            <a:ext cx="3600000" cy="131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3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95" t="42340" r="-1"/>
          <a:stretch/>
        </p:blipFill>
        <p:spPr>
          <a:xfrm>
            <a:off x="1280525" y="914836"/>
            <a:ext cx="2828700" cy="207576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EB58CBE-8C89-066F-5207-57EBCA315CA5}"/>
              </a:ext>
            </a:extLst>
          </p:cNvPr>
          <p:cNvCxnSpPr>
            <a:cxnSpLocks/>
          </p:cNvCxnSpPr>
          <p:nvPr/>
        </p:nvCxnSpPr>
        <p:spPr>
          <a:xfrm>
            <a:off x="4721742" y="1014115"/>
            <a:ext cx="0" cy="2077043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C0A4E0-4F46-68D8-BEF3-FBD467EA37B5}"/>
              </a:ext>
            </a:extLst>
          </p:cNvPr>
          <p:cNvSpPr/>
          <p:nvPr/>
        </p:nvSpPr>
        <p:spPr>
          <a:xfrm>
            <a:off x="5178902" y="1014115"/>
            <a:ext cx="38356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Proses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evaluasi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zona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integritas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masih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manual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google sheets dan google drive</a:t>
            </a:r>
          </a:p>
          <a:p>
            <a:pPr algn="just"/>
            <a:endParaRPr lang="sv-SE" sz="1200" b="1" i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i="1" dirty="0">
                <a:solidFill>
                  <a:schemeClr val="bg1"/>
                </a:solidFill>
              </a:rPr>
              <a:t>Self-Assessment </a:t>
            </a:r>
            <a:r>
              <a:rPr lang="sv-SE" sz="1200" dirty="0">
                <a:solidFill>
                  <a:schemeClr val="bg1"/>
                </a:solidFill>
              </a:rPr>
              <a:t>: </a:t>
            </a:r>
            <a:r>
              <a:rPr lang="en-ID" sz="1200" dirty="0" err="1">
                <a:solidFill>
                  <a:schemeClr val="bg1"/>
                </a:solidFill>
              </a:rPr>
              <a:t>satuan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kerja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mengisi</a:t>
            </a:r>
            <a:r>
              <a:rPr lang="en-ID" sz="1200" dirty="0">
                <a:solidFill>
                  <a:schemeClr val="bg1"/>
                </a:solidFill>
              </a:rPr>
              <a:t> LKE di </a:t>
            </a:r>
            <a:r>
              <a:rPr lang="en-ID" sz="1200" b="1" dirty="0">
                <a:solidFill>
                  <a:schemeClr val="bg1"/>
                </a:solidFill>
              </a:rPr>
              <a:t>google sheets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menggunggah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bukti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dukung</a:t>
            </a:r>
            <a:r>
              <a:rPr lang="en-ID" sz="1200" dirty="0">
                <a:solidFill>
                  <a:schemeClr val="bg1"/>
                </a:solidFill>
              </a:rPr>
              <a:t> di </a:t>
            </a:r>
            <a:r>
              <a:rPr lang="en-ID" sz="1200" b="1" dirty="0">
                <a:solidFill>
                  <a:schemeClr val="bg1"/>
                </a:solidFill>
              </a:rPr>
              <a:t>google drive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serta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melampirkan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tautan</a:t>
            </a:r>
            <a:r>
              <a:rPr lang="en-ID" sz="1200" dirty="0">
                <a:solidFill>
                  <a:schemeClr val="bg1"/>
                </a:solidFill>
              </a:rPr>
              <a:t> folder </a:t>
            </a:r>
            <a:r>
              <a:rPr lang="en-ID" sz="1200" dirty="0" err="1">
                <a:solidFill>
                  <a:schemeClr val="bg1"/>
                </a:solidFill>
              </a:rPr>
              <a:t>tersebut</a:t>
            </a:r>
            <a:r>
              <a:rPr lang="en-ID" sz="1200" dirty="0">
                <a:solidFill>
                  <a:schemeClr val="bg1"/>
                </a:solidFill>
              </a:rPr>
              <a:t> pada </a:t>
            </a:r>
            <a:r>
              <a:rPr lang="en-ID" sz="1200" dirty="0" err="1">
                <a:solidFill>
                  <a:schemeClr val="bg1"/>
                </a:solidFill>
              </a:rPr>
              <a:t>kolom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bukti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dukung</a:t>
            </a:r>
            <a:r>
              <a:rPr lang="en-ID" sz="1200" dirty="0">
                <a:solidFill>
                  <a:schemeClr val="bg1"/>
                </a:solidFill>
              </a:rPr>
              <a:t> di </a:t>
            </a:r>
            <a:r>
              <a:rPr lang="en-ID" sz="1200" dirty="0" err="1">
                <a:solidFill>
                  <a:schemeClr val="bg1"/>
                </a:solidFill>
              </a:rPr>
              <a:t>setiap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pertanyaan</a:t>
            </a:r>
            <a:r>
              <a:rPr lang="en-ID" sz="1200" dirty="0">
                <a:solidFill>
                  <a:schemeClr val="bg1"/>
                </a:solidFill>
              </a:rPr>
              <a:t> yang </a:t>
            </a:r>
            <a:r>
              <a:rPr lang="en-ID" sz="1200" dirty="0" err="1">
                <a:solidFill>
                  <a:schemeClr val="bg1"/>
                </a:solidFill>
              </a:rPr>
              <a:t>ada</a:t>
            </a:r>
            <a:r>
              <a:rPr lang="en-ID" sz="1200" dirty="0">
                <a:solidFill>
                  <a:schemeClr val="bg1"/>
                </a:solidFill>
              </a:rPr>
              <a:t> di LKE. Proses </a:t>
            </a:r>
            <a:r>
              <a:rPr lang="en-ID" sz="1200" dirty="0" err="1">
                <a:solidFill>
                  <a:schemeClr val="bg1"/>
                </a:solidFill>
              </a:rPr>
              <a:t>tersebut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melibatkan</a:t>
            </a:r>
            <a:r>
              <a:rPr lang="en-ID" sz="1200" dirty="0">
                <a:solidFill>
                  <a:schemeClr val="bg1"/>
                </a:solidFill>
              </a:rPr>
              <a:t> dua </a:t>
            </a:r>
            <a:r>
              <a:rPr lang="en-ID" sz="1200" b="1" dirty="0" err="1">
                <a:solidFill>
                  <a:schemeClr val="bg1"/>
                </a:solidFill>
              </a:rPr>
              <a:t>aplikasi</a:t>
            </a:r>
            <a:r>
              <a:rPr lang="en-ID" sz="1200" b="1" dirty="0">
                <a:solidFill>
                  <a:schemeClr val="bg1"/>
                </a:solidFill>
              </a:rPr>
              <a:t> </a:t>
            </a:r>
            <a:r>
              <a:rPr lang="en-ID" sz="1200" b="1" dirty="0" err="1">
                <a:solidFill>
                  <a:schemeClr val="bg1"/>
                </a:solidFill>
              </a:rPr>
              <a:t>terpisah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sehingga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informasi</a:t>
            </a:r>
            <a:r>
              <a:rPr lang="en-ID" sz="1200" dirty="0">
                <a:solidFill>
                  <a:schemeClr val="bg1"/>
                </a:solidFill>
              </a:rPr>
              <a:t> dan </a:t>
            </a:r>
            <a:r>
              <a:rPr lang="en-ID" sz="1200" dirty="0" err="1">
                <a:solidFill>
                  <a:schemeClr val="bg1"/>
                </a:solidFill>
              </a:rPr>
              <a:t>aktivitas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tidak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dapat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diakses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melalui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satu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aplikasi</a:t>
            </a:r>
            <a:endParaRPr lang="en-ID" sz="1200" dirty="0">
              <a:solidFill>
                <a:schemeClr val="bg1"/>
              </a:solidFill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endParaRPr lang="en-ID" sz="1200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endParaRPr lang="sv-SE" sz="1200" i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02E3D1-190C-57C4-7270-0DB0BD9F123D}"/>
              </a:ext>
            </a:extLst>
          </p:cNvPr>
          <p:cNvSpPr/>
          <p:nvPr/>
        </p:nvSpPr>
        <p:spPr>
          <a:xfrm>
            <a:off x="4938432" y="106141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9B97C1-57B1-04D6-18C2-FC4C54933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3286018"/>
            <a:ext cx="7974413" cy="1440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3FE9967-BA12-A888-2427-5B73F3397CED}"/>
              </a:ext>
            </a:extLst>
          </p:cNvPr>
          <p:cNvSpPr/>
          <p:nvPr/>
        </p:nvSpPr>
        <p:spPr>
          <a:xfrm>
            <a:off x="690457" y="4719977"/>
            <a:ext cx="58361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bg1"/>
              </a:buClr>
            </a:pPr>
            <a:r>
              <a:rPr lang="sv-SE" sz="1200" i="1" dirty="0">
                <a:solidFill>
                  <a:srgbClr val="FF0000"/>
                </a:solidFill>
              </a:rPr>
              <a:t>*  </a:t>
            </a:r>
            <a:r>
              <a:rPr lang="sv-SE" sz="1200" dirty="0">
                <a:solidFill>
                  <a:srgbClr val="FF0000"/>
                </a:solidFill>
              </a:rPr>
              <a:t>Memerlukan waktu 1 menit 47 detik dalam menjawab satu pertanyaan</a:t>
            </a:r>
            <a:endParaRPr lang="sv-SE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7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2AABF9-D8EE-2395-B4BB-B8F34F07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4" y="86627"/>
            <a:ext cx="4320000" cy="3606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4C5B35-D2B8-4BD9-2D27-DEEA4E4E4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94" y="86626"/>
            <a:ext cx="4688606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1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4B7FD1-991F-AF23-B475-8519F977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23" y="901614"/>
            <a:ext cx="7855354" cy="3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5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833C834-E626-C678-1880-AFA020A48E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4999" y="1310712"/>
            <a:ext cx="7784107" cy="3501919"/>
          </a:xfrm>
        </p:spPr>
        <p:txBody>
          <a:bodyPr/>
          <a:lstStyle/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dirty="0" err="1"/>
              <a:t>Seberapa</a:t>
            </a:r>
            <a:r>
              <a:rPr lang="en-US" dirty="0"/>
              <a:t> Urgent/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pPr marL="139700" indent="0"/>
            <a:r>
              <a:rPr lang="en-US" dirty="0"/>
              <a:t>-&gt;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di </a:t>
            </a:r>
            <a:r>
              <a:rPr lang="en-US" i="1" dirty="0"/>
              <a:t>deployment</a:t>
            </a:r>
            <a:r>
              <a:rPr lang="en-US" dirty="0"/>
              <a:t> / </a:t>
            </a:r>
            <a:r>
              <a:rPr lang="en-US" i="1" dirty="0"/>
              <a:t>install </a:t>
            </a:r>
            <a:r>
              <a:rPr lang="en-US" dirty="0" err="1"/>
              <a:t>sistem</a:t>
            </a:r>
            <a:r>
              <a:rPr lang="en-US" dirty="0"/>
              <a:t> pada </a:t>
            </a:r>
            <a:r>
              <a:rPr lang="en-US" dirty="0" err="1"/>
              <a:t>lingkungan</a:t>
            </a:r>
            <a:r>
              <a:rPr lang="en-US" dirty="0"/>
              <a:t> BPS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pembangunan</a:t>
            </a:r>
            <a:r>
              <a:rPr lang="en-US" dirty="0"/>
              <a:t> dan </a:t>
            </a:r>
            <a:r>
              <a:rPr lang="en-US" dirty="0" err="1"/>
              <a:t>evaluasi</a:t>
            </a:r>
            <a:r>
              <a:rPr lang="en-US" dirty="0"/>
              <a:t> ZI pada </a:t>
            </a:r>
            <a:r>
              <a:rPr lang="en-US" dirty="0" err="1"/>
              <a:t>tahun</a:t>
            </a:r>
            <a:r>
              <a:rPr lang="en-US" dirty="0"/>
              <a:t> 2024</a:t>
            </a:r>
          </a:p>
          <a:p>
            <a:pPr marL="139700" indent="0"/>
            <a:endParaRPr lang="en-US" dirty="0"/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dirty="0"/>
              <a:t>Timeline </a:t>
            </a:r>
            <a:r>
              <a:rPr lang="en-US" dirty="0" err="1"/>
              <a:t>pengajuan</a:t>
            </a:r>
            <a:endParaRPr lang="en-US" dirty="0"/>
          </a:p>
          <a:p>
            <a:pPr marL="139700" indent="0"/>
            <a:r>
              <a:rPr lang="en-US" dirty="0"/>
              <a:t>-&gt;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tahunnya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BPS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kuota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KemenPanRB</a:t>
            </a:r>
            <a:endParaRPr lang="en-US" dirty="0"/>
          </a:p>
          <a:p>
            <a:pPr marL="139700" indent="0"/>
            <a:r>
              <a:rPr lang="en-US" dirty="0"/>
              <a:t>-&gt;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April-Mei, </a:t>
            </a:r>
            <a:r>
              <a:rPr lang="en-US" dirty="0" err="1"/>
              <a:t>tahun</a:t>
            </a:r>
            <a:r>
              <a:rPr lang="en-US" dirty="0"/>
              <a:t> 2023(1 April </a:t>
            </a:r>
            <a:r>
              <a:rPr lang="en-US" dirty="0" err="1"/>
              <a:t>hingga</a:t>
            </a:r>
            <a:r>
              <a:rPr lang="en-US" dirty="0"/>
              <a:t> 31 Mei 2023)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dirty="0" err="1"/>
              <a:t>Pemetaan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endParaRPr lang="en-US" dirty="0"/>
          </a:p>
          <a:p>
            <a:pPr marL="139700" indent="0"/>
            <a:r>
              <a:rPr lang="en-US" dirty="0"/>
              <a:t>				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39700" indent="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7E3BA1-7904-DA79-AC25-DF093A2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0" y="535000"/>
            <a:ext cx="7713900" cy="677783"/>
          </a:xfrm>
        </p:spPr>
        <p:txBody>
          <a:bodyPr/>
          <a:lstStyle/>
          <a:p>
            <a:r>
              <a:rPr lang="en-US" dirty="0" err="1"/>
              <a:t>Pertanyaan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FAA133-7C22-0211-B97A-B1F818E5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54" y="3116909"/>
            <a:ext cx="2941591" cy="19607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817C6D-3349-A0C4-890B-9F07199BEE79}"/>
              </a:ext>
            </a:extLst>
          </p:cNvPr>
          <p:cNvSpPr/>
          <p:nvPr/>
        </p:nvSpPr>
        <p:spPr>
          <a:xfrm>
            <a:off x="4353339" y="3214315"/>
            <a:ext cx="4575916" cy="173967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Google Shape;417;p35">
            <a:extLst>
              <a:ext uri="{FF2B5EF4-FFF2-40B4-BE49-F238E27FC236}">
                <a16:creationId xmlns:a16="http://schemas.microsoft.com/office/drawing/2014/main" id="{CC890E83-6F1A-DF57-3AC7-E9D701C8BCD1}"/>
              </a:ext>
            </a:extLst>
          </p:cNvPr>
          <p:cNvSpPr/>
          <p:nvPr/>
        </p:nvSpPr>
        <p:spPr>
          <a:xfrm rot="16200000" flipH="1">
            <a:off x="4683676" y="3593004"/>
            <a:ext cx="1381394" cy="11886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i="1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Tools</a:t>
            </a:r>
            <a:r>
              <a:rPr lang="en-ID" b="1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:</a:t>
            </a:r>
            <a:endParaRPr lang="en-ID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" name="Picture 4" descr="Google Sheets: Online Spreadsheet Editor | Google Workspace">
            <a:extLst>
              <a:ext uri="{FF2B5EF4-FFF2-40B4-BE49-F238E27FC236}">
                <a16:creationId xmlns:a16="http://schemas.microsoft.com/office/drawing/2014/main" id="{BB078DF9-91B1-0806-8A9A-9D0EAFE8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689" y="3955967"/>
            <a:ext cx="992224" cy="72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Google Drive on the App Store">
            <a:extLst>
              <a:ext uri="{FF2B5EF4-FFF2-40B4-BE49-F238E27FC236}">
                <a16:creationId xmlns:a16="http://schemas.microsoft.com/office/drawing/2014/main" id="{934BC7B2-1D9B-98A6-C0EE-F7D86A8CC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47" y="3955967"/>
            <a:ext cx="900416" cy="72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A0D92A-8CA8-4C52-7612-6381F74174AD}"/>
              </a:ext>
            </a:extLst>
          </p:cNvPr>
          <p:cNvSpPr txBox="1"/>
          <p:nvPr/>
        </p:nvSpPr>
        <p:spPr>
          <a:xfrm>
            <a:off x="6645652" y="3664248"/>
            <a:ext cx="1708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i="1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  <a:sym typeface="Roboto Light"/>
              </a:rPr>
              <a:t>Tools</a:t>
            </a:r>
            <a:r>
              <a:rPr lang="en-ID" b="1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  <a:sym typeface="Roboto Light"/>
              </a:rPr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24B88B-ACDD-C9E3-8364-A0D67E965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966" y="3771735"/>
            <a:ext cx="1103807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96B90E-B46D-B3DD-958C-085567362F86}"/>
              </a:ext>
            </a:extLst>
          </p:cNvPr>
          <p:cNvSpPr txBox="1"/>
          <p:nvPr/>
        </p:nvSpPr>
        <p:spPr>
          <a:xfrm>
            <a:off x="4766493" y="3510360"/>
            <a:ext cx="1160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 err="1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rPr>
              <a:t>Pedoman</a:t>
            </a:r>
            <a:r>
              <a:rPr lang="en-ID" b="1" dirty="0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E9CEF-3FDB-3E40-6FAD-74B5DBBC714D}"/>
              </a:ext>
            </a:extLst>
          </p:cNvPr>
          <p:cNvSpPr txBox="1"/>
          <p:nvPr/>
        </p:nvSpPr>
        <p:spPr>
          <a:xfrm>
            <a:off x="4353339" y="3231879"/>
            <a:ext cx="48900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 err="1">
                <a:solidFill>
                  <a:srgbClr val="FF0000"/>
                </a:solidFill>
                <a:latin typeface="+mj-lt"/>
                <a:ea typeface="Roboto Light"/>
                <a:cs typeface="Roboto Light"/>
                <a:sym typeface="Roboto Light"/>
              </a:rPr>
              <a:t>Permasalahan</a:t>
            </a:r>
            <a:endParaRPr lang="en-ID" b="1" dirty="0">
              <a:solidFill>
                <a:srgbClr val="FF0000"/>
              </a:solidFill>
              <a:latin typeface="+mj-l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516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833C834-E626-C678-1880-AFA020A48E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5050" y="517763"/>
            <a:ext cx="7784107" cy="4359037"/>
          </a:xfrm>
        </p:spPr>
        <p:txBody>
          <a:bodyPr/>
          <a:lstStyle/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Kenapa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SDLC waterfall?</a:t>
            </a: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Karena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jelas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desain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yg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dibutuhkan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subject matter juga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cukup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jelas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fungsional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nonfungsional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fungsional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berisi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proses-proses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nantinya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Sedangkan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non-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fungsional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menitikberatkan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properti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perilaku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dimiliki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menggambarkan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berkerja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kedepannya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blackbox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testin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 dan SUS</a:t>
            </a:r>
          </a:p>
          <a:p>
            <a:pPr marL="139700" indent="0"/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blackbox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testing(Software Tester):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berjalan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dibutuhkan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tester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paham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SUS : </a:t>
            </a:r>
            <a:r>
              <a:rPr lang="nn-N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 mengetahui persepsi subjektif pengguna terhadap kegunaan, hasil dari interaksi dengan sistem</a:t>
            </a:r>
          </a:p>
          <a:p>
            <a:pPr marL="139700" indent="0"/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7E3BA1-7904-DA79-AC25-DF093A2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50" y="50091"/>
            <a:ext cx="7713900" cy="677783"/>
          </a:xfrm>
        </p:spPr>
        <p:txBody>
          <a:bodyPr/>
          <a:lstStyle/>
          <a:p>
            <a:r>
              <a:rPr lang="en-US" dirty="0" err="1"/>
              <a:t>Pertanyaan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9226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833C834-E626-C678-1880-AFA020A48E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5050" y="517763"/>
            <a:ext cx="7784107" cy="4359037"/>
          </a:xfrm>
        </p:spPr>
        <p:txBody>
          <a:bodyPr/>
          <a:lstStyle/>
          <a:p>
            <a:pPr marL="139700" indent="0"/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7E3BA1-7904-DA79-AC25-DF093A2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50" y="57018"/>
            <a:ext cx="7713900" cy="677783"/>
          </a:xfrm>
        </p:spPr>
        <p:txBody>
          <a:bodyPr/>
          <a:lstStyle/>
          <a:p>
            <a:r>
              <a:rPr lang="en-US" dirty="0" err="1"/>
              <a:t>Pertanyaan</a:t>
            </a:r>
            <a:endParaRPr lang="en-ID" dirty="0"/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C5738044-84F4-1FF5-F052-0BC61A025C77}"/>
              </a:ext>
            </a:extLst>
          </p:cNvPr>
          <p:cNvSpPr txBox="1">
            <a:spLocks/>
          </p:cNvSpPr>
          <p:nvPr/>
        </p:nvSpPr>
        <p:spPr>
          <a:xfrm>
            <a:off x="437959" y="626282"/>
            <a:ext cx="7784107" cy="435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Seberapa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Sering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ketemu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stakeholder</a:t>
            </a: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-4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membahas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requirement analysis dan  </a:t>
            </a:r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design (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26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Oktober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- 09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Desember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2022)</a:t>
            </a:r>
          </a:p>
          <a:p>
            <a:pPr marL="139700" indent="0"/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membahas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implementation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(06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Januari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2023-24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Maret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2023)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Integrasi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mu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efektif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daripada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5854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217812"/>
            <a:ext cx="7154192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Penelitian Terkait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02</a:t>
            </a:r>
            <a:endParaRPr sz="6000" dirty="0"/>
          </a:p>
        </p:txBody>
      </p:sp>
      <p:sp>
        <p:nvSpPr>
          <p:cNvPr id="4" name="Google Shape;320;p38">
            <a:extLst>
              <a:ext uri="{FF2B5EF4-FFF2-40B4-BE49-F238E27FC236}">
                <a16:creationId xmlns:a16="http://schemas.microsoft.com/office/drawing/2014/main" id="{0FDBCDF0-97AF-FB9B-1CBF-F154DD23A02F}"/>
              </a:ext>
            </a:extLst>
          </p:cNvPr>
          <p:cNvSpPr txBox="1">
            <a:spLocks/>
          </p:cNvSpPr>
          <p:nvPr/>
        </p:nvSpPr>
        <p:spPr>
          <a:xfrm>
            <a:off x="709500" y="-1177113"/>
            <a:ext cx="7704000" cy="5145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/>
              <a:t>Latar Belakang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78B24-024A-66B1-BE23-D19DA6BD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00" y="1093112"/>
            <a:ext cx="2160000" cy="2160000"/>
          </a:xfrm>
          <a:prstGeom prst="rect">
            <a:avLst/>
          </a:prstGeom>
        </p:spPr>
      </p:pic>
      <p:sp>
        <p:nvSpPr>
          <p:cNvPr id="2" name="Google Shape;366;p41">
            <a:extLst>
              <a:ext uri="{FF2B5EF4-FFF2-40B4-BE49-F238E27FC236}">
                <a16:creationId xmlns:a16="http://schemas.microsoft.com/office/drawing/2014/main" id="{8E80E1C8-E262-2D9F-2BB9-D0B95A1EB040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0677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9"/>
          <p:cNvSpPr txBox="1">
            <a:spLocks noGrp="1"/>
          </p:cNvSpPr>
          <p:nvPr>
            <p:ph type="title"/>
          </p:nvPr>
        </p:nvSpPr>
        <p:spPr>
          <a:xfrm>
            <a:off x="628375" y="294487"/>
            <a:ext cx="7713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Penelitian Terkait</a:t>
            </a:r>
            <a:endParaRPr dirty="0"/>
          </a:p>
        </p:txBody>
      </p:sp>
      <p:sp>
        <p:nvSpPr>
          <p:cNvPr id="29" name="Google Shape;46;p7">
            <a:extLst>
              <a:ext uri="{FF2B5EF4-FFF2-40B4-BE49-F238E27FC236}">
                <a16:creationId xmlns:a16="http://schemas.microsoft.com/office/drawing/2014/main" id="{51A4CCE3-F17D-EB55-6FC6-CF074ACA7D4D}"/>
              </a:ext>
            </a:extLst>
          </p:cNvPr>
          <p:cNvSpPr/>
          <p:nvPr/>
        </p:nvSpPr>
        <p:spPr>
          <a:xfrm>
            <a:off x="-1559744" y="4161597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" name="Google Shape;47;p7">
            <a:extLst>
              <a:ext uri="{FF2B5EF4-FFF2-40B4-BE49-F238E27FC236}">
                <a16:creationId xmlns:a16="http://schemas.microsoft.com/office/drawing/2014/main" id="{CBDCE4E1-B075-5124-4674-3CE4235A7A04}"/>
              </a:ext>
            </a:extLst>
          </p:cNvPr>
          <p:cNvSpPr/>
          <p:nvPr/>
        </p:nvSpPr>
        <p:spPr>
          <a:xfrm>
            <a:off x="7739128" y="4161597"/>
            <a:ext cx="2686200" cy="2686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8;p7">
            <a:extLst>
              <a:ext uri="{FF2B5EF4-FFF2-40B4-BE49-F238E27FC236}">
                <a16:creationId xmlns:a16="http://schemas.microsoft.com/office/drawing/2014/main" id="{877AE2CE-189F-0709-9483-E4E528239490}"/>
              </a:ext>
            </a:extLst>
          </p:cNvPr>
          <p:cNvSpPr/>
          <p:nvPr/>
        </p:nvSpPr>
        <p:spPr>
          <a:xfrm>
            <a:off x="7599550" y="-1132725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9F2EB-A3F5-73CA-2B28-6467A44976F2}"/>
              </a:ext>
            </a:extLst>
          </p:cNvPr>
          <p:cNvSpPr txBox="1"/>
          <p:nvPr/>
        </p:nvSpPr>
        <p:spPr>
          <a:xfrm>
            <a:off x="8074800" y="4743390"/>
            <a:ext cx="106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7/32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B1A0F-3826-44FA-1C5D-B6F3C91E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087305C-343B-79CE-62A3-70B41E7E5B61}"/>
              </a:ext>
            </a:extLst>
          </p:cNvPr>
          <p:cNvSpPr/>
          <p:nvPr/>
        </p:nvSpPr>
        <p:spPr>
          <a:xfrm>
            <a:off x="1207558" y="1193732"/>
            <a:ext cx="2093383" cy="2201333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Google Shape;488;p37">
            <a:extLst>
              <a:ext uri="{FF2B5EF4-FFF2-40B4-BE49-F238E27FC236}">
                <a16:creationId xmlns:a16="http://schemas.microsoft.com/office/drawing/2014/main" id="{F4ED5F7D-06F8-4FDA-2FA0-6B89DD550153}"/>
              </a:ext>
            </a:extLst>
          </p:cNvPr>
          <p:cNvSpPr txBox="1">
            <a:spLocks/>
          </p:cNvSpPr>
          <p:nvPr/>
        </p:nvSpPr>
        <p:spPr>
          <a:xfrm>
            <a:off x="1207559" y="1347280"/>
            <a:ext cx="2031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Google Shape;489;p37">
            <a:extLst>
              <a:ext uri="{FF2B5EF4-FFF2-40B4-BE49-F238E27FC236}">
                <a16:creationId xmlns:a16="http://schemas.microsoft.com/office/drawing/2014/main" id="{AD70908E-D6FE-F3E1-7B42-3F7292323DFE}"/>
              </a:ext>
            </a:extLst>
          </p:cNvPr>
          <p:cNvSpPr txBox="1">
            <a:spLocks/>
          </p:cNvSpPr>
          <p:nvPr/>
        </p:nvSpPr>
        <p:spPr>
          <a:xfrm>
            <a:off x="1207559" y="1724915"/>
            <a:ext cx="20316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Akreditasi</a:t>
            </a:r>
            <a:r>
              <a:rPr lang="en-ID" dirty="0"/>
              <a:t> Program </a:t>
            </a:r>
            <a:r>
              <a:rPr lang="en-ID" dirty="0" err="1"/>
              <a:t>Sarjana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Web Pada </a:t>
            </a:r>
            <a:r>
              <a:rPr lang="en-ID" dirty="0" err="1"/>
              <a:t>Standar</a:t>
            </a:r>
            <a:r>
              <a:rPr lang="en-ID" dirty="0"/>
              <a:t> 1, 2, 7, 8, Dan 9</a:t>
            </a:r>
            <a:endParaRPr lang="en-ID" dirty="0">
              <a:solidFill>
                <a:schemeClr val="accent3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1AC519-3AA4-4144-D546-FCD8F3CE6F3E}"/>
              </a:ext>
            </a:extLst>
          </p:cNvPr>
          <p:cNvSpPr/>
          <p:nvPr/>
        </p:nvSpPr>
        <p:spPr>
          <a:xfrm>
            <a:off x="1207558" y="3494021"/>
            <a:ext cx="2093382" cy="662747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Google Shape;489;p37">
            <a:extLst>
              <a:ext uri="{FF2B5EF4-FFF2-40B4-BE49-F238E27FC236}">
                <a16:creationId xmlns:a16="http://schemas.microsoft.com/office/drawing/2014/main" id="{4C192B9F-C904-34E9-4E35-29B217C7E8B8}"/>
              </a:ext>
            </a:extLst>
          </p:cNvPr>
          <p:cNvSpPr txBox="1">
            <a:spLocks/>
          </p:cNvSpPr>
          <p:nvPr/>
        </p:nvSpPr>
        <p:spPr>
          <a:xfrm>
            <a:off x="1207558" y="3494021"/>
            <a:ext cx="2031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ID" dirty="0">
                <a:solidFill>
                  <a:schemeClr val="tx1"/>
                </a:solidFill>
              </a:rPr>
              <a:t>N. K. M. </a:t>
            </a:r>
            <a:r>
              <a:rPr lang="en-ID" dirty="0" err="1">
                <a:solidFill>
                  <a:schemeClr val="tx1"/>
                </a:solidFill>
              </a:rPr>
              <a:t>Sudaryanti</a:t>
            </a:r>
            <a:r>
              <a:rPr lang="en-ID" dirty="0">
                <a:solidFill>
                  <a:schemeClr val="tx1"/>
                </a:solidFill>
              </a:rPr>
              <a:t> (2018)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C01546D-746D-B90E-AC2D-A9FFBBFA9C34}"/>
              </a:ext>
            </a:extLst>
          </p:cNvPr>
          <p:cNvSpPr/>
          <p:nvPr/>
        </p:nvSpPr>
        <p:spPr>
          <a:xfrm>
            <a:off x="3525308" y="1193732"/>
            <a:ext cx="2093383" cy="2201333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3" name="Google Shape;488;p37">
            <a:extLst>
              <a:ext uri="{FF2B5EF4-FFF2-40B4-BE49-F238E27FC236}">
                <a16:creationId xmlns:a16="http://schemas.microsoft.com/office/drawing/2014/main" id="{89BF72C0-D3E7-5891-F142-9BE8057DF332}"/>
              </a:ext>
            </a:extLst>
          </p:cNvPr>
          <p:cNvSpPr txBox="1">
            <a:spLocks/>
          </p:cNvSpPr>
          <p:nvPr/>
        </p:nvSpPr>
        <p:spPr>
          <a:xfrm>
            <a:off x="3525309" y="1347280"/>
            <a:ext cx="2031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Google Shape;489;p37">
            <a:extLst>
              <a:ext uri="{FF2B5EF4-FFF2-40B4-BE49-F238E27FC236}">
                <a16:creationId xmlns:a16="http://schemas.microsoft.com/office/drawing/2014/main" id="{2B8F8B9A-6A4B-4778-ABAA-59DFB3961479}"/>
              </a:ext>
            </a:extLst>
          </p:cNvPr>
          <p:cNvSpPr txBox="1">
            <a:spLocks/>
          </p:cNvSpPr>
          <p:nvPr/>
        </p:nvSpPr>
        <p:spPr>
          <a:xfrm>
            <a:off x="3525309" y="1724915"/>
            <a:ext cx="20316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Asesmen</a:t>
            </a:r>
            <a:r>
              <a:rPr lang="en-ID" dirty="0"/>
              <a:t> Lembaga </a:t>
            </a:r>
            <a:r>
              <a:rPr lang="en-ID" dirty="0" err="1"/>
              <a:t>Sertifikasi</a:t>
            </a:r>
            <a:r>
              <a:rPr lang="en-ID" dirty="0"/>
              <a:t> </a:t>
            </a:r>
            <a:r>
              <a:rPr lang="en-ID" dirty="0" err="1"/>
              <a:t>Profesi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Web (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Kasus</a:t>
            </a:r>
            <a:r>
              <a:rPr lang="en-ID" dirty="0"/>
              <a:t>: SMK Negeri 4 Malang)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A8B020-453D-F8BC-F69E-FA6DD69239AE}"/>
              </a:ext>
            </a:extLst>
          </p:cNvPr>
          <p:cNvSpPr/>
          <p:nvPr/>
        </p:nvSpPr>
        <p:spPr>
          <a:xfrm>
            <a:off x="3525308" y="3494021"/>
            <a:ext cx="2093382" cy="662747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Google Shape;489;p37">
            <a:extLst>
              <a:ext uri="{FF2B5EF4-FFF2-40B4-BE49-F238E27FC236}">
                <a16:creationId xmlns:a16="http://schemas.microsoft.com/office/drawing/2014/main" id="{966ACC3C-CF47-C253-AE88-07E59B4055C5}"/>
              </a:ext>
            </a:extLst>
          </p:cNvPr>
          <p:cNvSpPr txBox="1">
            <a:spLocks/>
          </p:cNvSpPr>
          <p:nvPr/>
        </p:nvSpPr>
        <p:spPr>
          <a:xfrm>
            <a:off x="3525308" y="3494021"/>
            <a:ext cx="2031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ID" dirty="0">
                <a:solidFill>
                  <a:schemeClr val="tx1"/>
                </a:solidFill>
              </a:rPr>
              <a:t>A. R. </a:t>
            </a:r>
            <a:r>
              <a:rPr lang="en-ID" dirty="0" err="1">
                <a:solidFill>
                  <a:schemeClr val="tx1"/>
                </a:solidFill>
              </a:rPr>
              <a:t>Vinanda</a:t>
            </a:r>
            <a:r>
              <a:rPr lang="en-ID" dirty="0">
                <a:solidFill>
                  <a:schemeClr val="tx1"/>
                </a:solidFill>
              </a:rPr>
              <a:t> (2019)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AAF4E11-C253-4F69-D915-9783B7DF5329}"/>
              </a:ext>
            </a:extLst>
          </p:cNvPr>
          <p:cNvSpPr/>
          <p:nvPr/>
        </p:nvSpPr>
        <p:spPr>
          <a:xfrm>
            <a:off x="5921970" y="1193732"/>
            <a:ext cx="2093383" cy="2201333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8" name="Google Shape;488;p37">
            <a:extLst>
              <a:ext uri="{FF2B5EF4-FFF2-40B4-BE49-F238E27FC236}">
                <a16:creationId xmlns:a16="http://schemas.microsoft.com/office/drawing/2014/main" id="{3F41C8BE-99C0-AED4-CBCF-715A5BA5ACCD}"/>
              </a:ext>
            </a:extLst>
          </p:cNvPr>
          <p:cNvSpPr txBox="1">
            <a:spLocks/>
          </p:cNvSpPr>
          <p:nvPr/>
        </p:nvSpPr>
        <p:spPr>
          <a:xfrm>
            <a:off x="5921971" y="1347280"/>
            <a:ext cx="2031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9" name="Google Shape;489;p37">
            <a:extLst>
              <a:ext uri="{FF2B5EF4-FFF2-40B4-BE49-F238E27FC236}">
                <a16:creationId xmlns:a16="http://schemas.microsoft.com/office/drawing/2014/main" id="{785F6C00-9A55-293C-D3FA-8FFE1E5EE5EB}"/>
              </a:ext>
            </a:extLst>
          </p:cNvPr>
          <p:cNvSpPr txBox="1">
            <a:spLocks/>
          </p:cNvSpPr>
          <p:nvPr/>
        </p:nvSpPr>
        <p:spPr>
          <a:xfrm>
            <a:off x="5921971" y="1724915"/>
            <a:ext cx="20316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spcAft>
                <a:spcPts val="1600"/>
              </a:spcAft>
            </a:pPr>
            <a:r>
              <a:rPr lang="sv-SE" dirty="0"/>
              <a:t>Sistem informasi Evaluasi Zona Integritas Badan Pusat Statistik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8FDE3F1-1C4C-9DD8-CDCE-BC53A72D1BE6}"/>
              </a:ext>
            </a:extLst>
          </p:cNvPr>
          <p:cNvSpPr/>
          <p:nvPr/>
        </p:nvSpPr>
        <p:spPr>
          <a:xfrm>
            <a:off x="5921970" y="3494021"/>
            <a:ext cx="2093382" cy="662747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Google Shape;489;p37">
            <a:extLst>
              <a:ext uri="{FF2B5EF4-FFF2-40B4-BE49-F238E27FC236}">
                <a16:creationId xmlns:a16="http://schemas.microsoft.com/office/drawing/2014/main" id="{BAB8B084-BB3E-3BBB-D122-6E255C5E28E2}"/>
              </a:ext>
            </a:extLst>
          </p:cNvPr>
          <p:cNvSpPr txBox="1">
            <a:spLocks/>
          </p:cNvSpPr>
          <p:nvPr/>
        </p:nvSpPr>
        <p:spPr>
          <a:xfrm>
            <a:off x="5921970" y="3494021"/>
            <a:ext cx="2031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ID" dirty="0" err="1">
                <a:solidFill>
                  <a:schemeClr val="tx1"/>
                </a:solidFill>
              </a:rPr>
              <a:t>Mugi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Rohimah</a:t>
            </a:r>
            <a:r>
              <a:rPr lang="en-ID" dirty="0">
                <a:solidFill>
                  <a:schemeClr val="tx1"/>
                </a:solidFill>
              </a:rPr>
              <a:t> (2017)</a:t>
            </a:r>
          </a:p>
        </p:txBody>
      </p:sp>
      <p:sp>
        <p:nvSpPr>
          <p:cNvPr id="52" name="Google Shape;366;p41">
            <a:extLst>
              <a:ext uri="{FF2B5EF4-FFF2-40B4-BE49-F238E27FC236}">
                <a16:creationId xmlns:a16="http://schemas.microsoft.com/office/drawing/2014/main" id="{46FB81F4-9F74-3C5B-949F-E50D6C19BE16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43875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Antarmuka</a:t>
            </a:r>
            <a:r>
              <a:rPr lang="en-ID" sz="2800" i="1" dirty="0"/>
              <a:t> </a:t>
            </a:r>
            <a:r>
              <a:rPr lang="en-ID" sz="2800" dirty="0"/>
              <a:t>(1)</a:t>
            </a:r>
            <a:endParaRPr lang="en-ID" sz="28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81862" y="855204"/>
            <a:ext cx="4267835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Login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572000" y="862824"/>
            <a:ext cx="4402016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Admin</a:t>
            </a:r>
            <a:endParaRPr lang="en-ID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1DF16-90AC-A668-B2B1-A8C08AA35A98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20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CCBB4-8F3A-CC24-FAA6-33C049E3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2" y="1574720"/>
            <a:ext cx="4267835" cy="2725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A4CC3-55ED-40A5-A334-6094DA029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97430"/>
            <a:ext cx="440201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Antarmuka</a:t>
            </a:r>
            <a:r>
              <a:rPr lang="en-ID" sz="2800" i="1" dirty="0"/>
              <a:t> </a:t>
            </a:r>
            <a:r>
              <a:rPr lang="en-ID" sz="2800" dirty="0"/>
              <a:t>(2)</a:t>
            </a:r>
            <a:endParaRPr lang="en-ID" sz="28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293868" y="789573"/>
            <a:ext cx="428214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Sel</a:t>
            </a:r>
            <a:r>
              <a:rPr lang="en-US" i="1" dirty="0"/>
              <a:t>f Assessment</a:t>
            </a:r>
            <a:endParaRPr lang="en-ID" sz="1400" i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787462" y="789573"/>
            <a:ext cx="417812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Pendahuluan</a:t>
            </a:r>
            <a:endParaRPr lang="en-ID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22683-ED1E-F451-18C8-6EAD4A14425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21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27644-8D7F-FEBE-B18C-F5B618DE2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68" y="1473927"/>
            <a:ext cx="4278132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1D0D8-24CD-7286-A501-281D37AA5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462" y="1845634"/>
            <a:ext cx="4178120" cy="224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5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Antarmuka</a:t>
            </a:r>
            <a:r>
              <a:rPr lang="en-ID" sz="2800" i="1" dirty="0"/>
              <a:t> </a:t>
            </a:r>
            <a:r>
              <a:rPr lang="en-ID" sz="2800" dirty="0"/>
              <a:t>(3)</a:t>
            </a:r>
            <a:endParaRPr lang="en-ID" sz="28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93980" y="842975"/>
            <a:ext cx="497840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</a:t>
            </a:r>
            <a:r>
              <a:rPr lang="en-US" i="1" dirty="0"/>
              <a:t>Desk-Evaluation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5199840" y="842975"/>
            <a:ext cx="375873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</a:t>
            </a:r>
            <a:r>
              <a:rPr lang="en-US" sz="1400" i="1" dirty="0"/>
              <a:t>Monitoring Progress</a:t>
            </a:r>
            <a:endParaRPr lang="en-ID" sz="1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18D88-80E4-9ED5-D12A-BA1799209474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22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40CE44-8B06-59D1-38DD-9ACEEC1DB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" y="1460136"/>
            <a:ext cx="4978400" cy="2994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9AD0F-F06A-742B-AF88-A4DCFE00A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841" y="1574161"/>
            <a:ext cx="375873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5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C0A4E0-4F46-68D8-BEF3-FBD467EA37B5}"/>
              </a:ext>
            </a:extLst>
          </p:cNvPr>
          <p:cNvSpPr/>
          <p:nvPr/>
        </p:nvSpPr>
        <p:spPr>
          <a:xfrm>
            <a:off x="4863313" y="1307540"/>
            <a:ext cx="38356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bg1"/>
              </a:buClr>
              <a:buFont typeface="+mj-lt"/>
              <a:buAutoNum type="arabicPeriod" startAt="2"/>
            </a:pPr>
            <a:r>
              <a:rPr lang="en-ID" sz="1200" i="1" dirty="0">
                <a:solidFill>
                  <a:schemeClr val="bg1"/>
                </a:solidFill>
              </a:rPr>
              <a:t>Desk-Evaluation : </a:t>
            </a:r>
            <a:r>
              <a:rPr lang="en-ID" sz="1200" dirty="0">
                <a:solidFill>
                  <a:schemeClr val="bg1"/>
                </a:solidFill>
              </a:rPr>
              <a:t>Proses </a:t>
            </a:r>
            <a:r>
              <a:rPr lang="en-ID" sz="1200" dirty="0" err="1">
                <a:solidFill>
                  <a:schemeClr val="bg1"/>
                </a:solidFill>
              </a:rPr>
              <a:t>pembuatan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Laporan</a:t>
            </a:r>
            <a:r>
              <a:rPr lang="en-ID" sz="1200" dirty="0">
                <a:solidFill>
                  <a:schemeClr val="bg1"/>
                </a:solidFill>
              </a:rPr>
              <a:t> Hasil </a:t>
            </a:r>
            <a:r>
              <a:rPr lang="en-ID" sz="1200" dirty="0" err="1">
                <a:solidFill>
                  <a:schemeClr val="bg1"/>
                </a:solidFill>
              </a:rPr>
              <a:t>Evaluasi</a:t>
            </a:r>
            <a:r>
              <a:rPr lang="en-ID" sz="1200" dirty="0">
                <a:solidFill>
                  <a:schemeClr val="bg1"/>
                </a:solidFill>
              </a:rPr>
              <a:t> (LHE) yang </a:t>
            </a:r>
            <a:r>
              <a:rPr lang="en-ID" sz="1200" dirty="0" err="1">
                <a:solidFill>
                  <a:schemeClr val="bg1"/>
                </a:solidFill>
              </a:rPr>
              <a:t>dilakukan</a:t>
            </a:r>
            <a:r>
              <a:rPr lang="en-ID" sz="1200" dirty="0">
                <a:solidFill>
                  <a:schemeClr val="bg1"/>
                </a:solidFill>
              </a:rPr>
              <a:t> oleh TPI </a:t>
            </a:r>
            <a:r>
              <a:rPr lang="en-ID" sz="1200" dirty="0" err="1">
                <a:solidFill>
                  <a:schemeClr val="bg1"/>
                </a:solidFill>
              </a:rPr>
              <a:t>masih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dilakukan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secara</a:t>
            </a:r>
            <a:r>
              <a:rPr lang="en-ID" sz="1200" dirty="0">
                <a:solidFill>
                  <a:schemeClr val="bg1"/>
                </a:solidFill>
              </a:rPr>
              <a:t> manual </a:t>
            </a:r>
            <a:r>
              <a:rPr lang="en-ID" sz="1200" dirty="0" err="1">
                <a:solidFill>
                  <a:schemeClr val="bg1"/>
                </a:solidFill>
              </a:rPr>
              <a:t>berdasarkan</a:t>
            </a:r>
            <a:r>
              <a:rPr lang="en-ID" sz="1200" dirty="0">
                <a:solidFill>
                  <a:schemeClr val="bg1"/>
                </a:solidFill>
              </a:rPr>
              <a:t> template yang </a:t>
            </a:r>
            <a:r>
              <a:rPr lang="en-ID" sz="1200" dirty="0" err="1">
                <a:solidFill>
                  <a:schemeClr val="bg1"/>
                </a:solidFill>
              </a:rPr>
              <a:t>telah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disediakan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hal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tersebut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membebani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kerja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dari</a:t>
            </a:r>
            <a:r>
              <a:rPr lang="en-ID" sz="1200" dirty="0">
                <a:solidFill>
                  <a:schemeClr val="bg1"/>
                </a:solidFill>
              </a:rPr>
              <a:t> TPI, </a:t>
            </a:r>
            <a:r>
              <a:rPr lang="en-ID" sz="1200" dirty="0" err="1">
                <a:solidFill>
                  <a:schemeClr val="bg1"/>
                </a:solidFill>
              </a:rPr>
              <a:t>dikarenakan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satu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mengawasi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maksimal</a:t>
            </a:r>
            <a:r>
              <a:rPr lang="en-ID" sz="1200" dirty="0">
                <a:solidFill>
                  <a:schemeClr val="bg1"/>
                </a:solidFill>
              </a:rPr>
              <a:t> 14 </a:t>
            </a:r>
            <a:r>
              <a:rPr lang="en-ID" sz="1200" dirty="0" err="1">
                <a:solidFill>
                  <a:schemeClr val="bg1"/>
                </a:solidFill>
              </a:rPr>
              <a:t>satuan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kerja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sehingga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perlu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membuat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maksimal</a:t>
            </a:r>
            <a:r>
              <a:rPr lang="en-ID" sz="1200" dirty="0">
                <a:solidFill>
                  <a:schemeClr val="bg1"/>
                </a:solidFill>
              </a:rPr>
              <a:t> 14 LHE</a:t>
            </a:r>
            <a:endParaRPr lang="en-ID" sz="1200" i="1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endParaRPr lang="sv-SE" sz="1200" i="1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3DC188-B540-280B-6C52-CD4BFEF4AAB8}"/>
              </a:ext>
            </a:extLst>
          </p:cNvPr>
          <p:cNvCxnSpPr>
            <a:cxnSpLocks/>
          </p:cNvCxnSpPr>
          <p:nvPr/>
        </p:nvCxnSpPr>
        <p:spPr>
          <a:xfrm>
            <a:off x="4721742" y="1014115"/>
            <a:ext cx="0" cy="2077043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4AA10FF-BF79-2451-49C5-C9BDF286D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494" y="3143445"/>
            <a:ext cx="3191248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F4D5A9-93BF-C115-54AF-9BA2EB447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212" y="3154618"/>
            <a:ext cx="2469533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4D6094-87D9-5DD3-58DC-ADA186B149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795" t="42340" r="-1"/>
          <a:stretch/>
        </p:blipFill>
        <p:spPr>
          <a:xfrm>
            <a:off x="1280525" y="914836"/>
            <a:ext cx="2828700" cy="20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18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186209" y="4678005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r>
              <a:rPr lang="en-ID" sz="2000" b="1" dirty="0">
                <a:solidFill>
                  <a:srgbClr val="FFAC1A"/>
                </a:solidFill>
                <a:latin typeface="Krona One" panose="020B0604020202020204" charset="0"/>
              </a:rPr>
              <a:t>/</a:t>
            </a:r>
            <a:r>
              <a:rPr lang="en-ID" sz="2000" b="1" spc="15" dirty="0">
                <a:solidFill>
                  <a:srgbClr val="FFAC1A"/>
                </a:solidFill>
                <a:latin typeface="Krona One" panose="020B0604020202020204" charset="0"/>
              </a:rPr>
              <a:t>32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E2B342-1FFC-E73A-3D47-E731CDD2D002}"/>
              </a:ext>
            </a:extLst>
          </p:cNvPr>
          <p:cNvGrpSpPr/>
          <p:nvPr/>
        </p:nvGrpSpPr>
        <p:grpSpPr>
          <a:xfrm>
            <a:off x="1670214" y="1305432"/>
            <a:ext cx="6577857" cy="3167499"/>
            <a:chOff x="1751134" y="1424703"/>
            <a:chExt cx="6577857" cy="316749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3E66679-BC6E-1687-D58D-09D92ABCDB5B}"/>
                </a:ext>
              </a:extLst>
            </p:cNvPr>
            <p:cNvSpPr/>
            <p:nvPr/>
          </p:nvSpPr>
          <p:spPr>
            <a:xfrm>
              <a:off x="3438939" y="2852530"/>
              <a:ext cx="4890052" cy="173967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2" name="Google Shape;417;p35">
              <a:extLst>
                <a:ext uri="{FF2B5EF4-FFF2-40B4-BE49-F238E27FC236}">
                  <a16:creationId xmlns:a16="http://schemas.microsoft.com/office/drawing/2014/main" id="{95CC88F4-7648-AE32-2BCD-C4B97C7AD50A}"/>
                </a:ext>
              </a:extLst>
            </p:cNvPr>
            <p:cNvSpPr/>
            <p:nvPr/>
          </p:nvSpPr>
          <p:spPr>
            <a:xfrm rot="16200000" flipH="1">
              <a:off x="3769276" y="3231219"/>
              <a:ext cx="1381394" cy="1188600"/>
            </a:xfrm>
            <a:prstGeom prst="rect">
              <a:avLst/>
            </a:prstGeom>
            <a:solidFill>
              <a:schemeClr val="accent3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i="1">
                  <a:solidFill>
                    <a:schemeClr val="tx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Tools</a:t>
              </a:r>
              <a:r>
                <a:rPr lang="en-ID" b="1">
                  <a:solidFill>
                    <a:schemeClr val="tx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:</a:t>
              </a:r>
              <a:endParaRPr lang="en-ID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48" name="Google Shape;406;p35">
              <a:extLst>
                <a:ext uri="{FF2B5EF4-FFF2-40B4-BE49-F238E27FC236}">
                  <a16:creationId xmlns:a16="http://schemas.microsoft.com/office/drawing/2014/main" id="{7818AADF-A5EF-067A-3EE3-DF0A4999DD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335" y="3719206"/>
              <a:ext cx="3959337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" name="Google Shape;402;p35">
              <a:extLst>
                <a:ext uri="{FF2B5EF4-FFF2-40B4-BE49-F238E27FC236}">
                  <a16:creationId xmlns:a16="http://schemas.microsoft.com/office/drawing/2014/main" id="{B073B1F1-5B7A-989C-19B3-3A5FC3DFD72E}"/>
                </a:ext>
              </a:extLst>
            </p:cNvPr>
            <p:cNvGrpSpPr/>
            <p:nvPr/>
          </p:nvGrpSpPr>
          <p:grpSpPr>
            <a:xfrm>
              <a:off x="1758335" y="1425608"/>
              <a:ext cx="6116710" cy="3071097"/>
              <a:chOff x="1783500" y="1290788"/>
              <a:chExt cx="6116710" cy="3071097"/>
            </a:xfrm>
          </p:grpSpPr>
          <p:cxnSp>
            <p:nvCxnSpPr>
              <p:cNvPr id="18" name="Google Shape;404;p35">
                <a:extLst>
                  <a:ext uri="{FF2B5EF4-FFF2-40B4-BE49-F238E27FC236}">
                    <a16:creationId xmlns:a16="http://schemas.microsoft.com/office/drawing/2014/main" id="{95CA882F-87C3-058B-FCB6-70E44190C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442" y="1885087"/>
                <a:ext cx="194875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406;p35">
                <a:extLst>
                  <a:ext uri="{FF2B5EF4-FFF2-40B4-BE49-F238E27FC236}">
                    <a16:creationId xmlns:a16="http://schemas.microsoft.com/office/drawing/2014/main" id="{EE788C18-E698-15D9-30C2-2DC13F51A8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00108" y="1869886"/>
                <a:ext cx="2176956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407;p35">
                <a:extLst>
                  <a:ext uri="{FF2B5EF4-FFF2-40B4-BE49-F238E27FC236}">
                    <a16:creationId xmlns:a16="http://schemas.microsoft.com/office/drawing/2014/main" id="{33504038-D32F-F1E6-E6CC-87AB71E6D2B6}"/>
                  </a:ext>
                </a:extLst>
              </p:cNvPr>
              <p:cNvCxnSpPr/>
              <p:nvPr/>
            </p:nvCxnSpPr>
            <p:spPr>
              <a:xfrm rot="5400000">
                <a:off x="5898731" y="2783951"/>
                <a:ext cx="1796736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409;p35">
                <a:extLst>
                  <a:ext uri="{FF2B5EF4-FFF2-40B4-BE49-F238E27FC236}">
                    <a16:creationId xmlns:a16="http://schemas.microsoft.com/office/drawing/2014/main" id="{ED7AC9FA-E005-E400-9A58-058027CC647A}"/>
                  </a:ext>
                </a:extLst>
              </p:cNvPr>
              <p:cNvCxnSpPr/>
              <p:nvPr/>
            </p:nvCxnSpPr>
            <p:spPr>
              <a:xfrm rot="10800000">
                <a:off x="4040852" y="1327376"/>
                <a:ext cx="0" cy="111641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" name="Google Shape;412;p35">
                <a:extLst>
                  <a:ext uri="{FF2B5EF4-FFF2-40B4-BE49-F238E27FC236}">
                    <a16:creationId xmlns:a16="http://schemas.microsoft.com/office/drawing/2014/main" id="{79AD64D2-AE23-D8DF-070B-813148A06F7D}"/>
                  </a:ext>
                </a:extLst>
              </p:cNvPr>
              <p:cNvSpPr/>
              <p:nvPr/>
            </p:nvSpPr>
            <p:spPr>
              <a:xfrm rot="16200000" flipH="1">
                <a:off x="6202798" y="2664472"/>
                <a:ext cx="1188600" cy="2206225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414;p35">
                <a:extLst>
                  <a:ext uri="{FF2B5EF4-FFF2-40B4-BE49-F238E27FC236}">
                    <a16:creationId xmlns:a16="http://schemas.microsoft.com/office/drawing/2014/main" id="{E2B60956-3626-1DCA-116E-6EFC03AD6673}"/>
                  </a:ext>
                </a:extLst>
              </p:cNvPr>
              <p:cNvSpPr/>
              <p:nvPr/>
            </p:nvSpPr>
            <p:spPr>
              <a:xfrm rot="16200000" flipH="1">
                <a:off x="6202798" y="1097146"/>
                <a:ext cx="1188600" cy="1575884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415;p35">
                <a:extLst>
                  <a:ext uri="{FF2B5EF4-FFF2-40B4-BE49-F238E27FC236}">
                    <a16:creationId xmlns:a16="http://schemas.microsoft.com/office/drawing/2014/main" id="{F4F12E72-FD61-AFC2-0F31-8BA65CFEE95E}"/>
                  </a:ext>
                </a:extLst>
              </p:cNvPr>
              <p:cNvSpPr/>
              <p:nvPr/>
            </p:nvSpPr>
            <p:spPr>
              <a:xfrm rot="16200000" flipH="1">
                <a:off x="3996574" y="1097147"/>
                <a:ext cx="1188600" cy="1575881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416;p35">
                <a:extLst>
                  <a:ext uri="{FF2B5EF4-FFF2-40B4-BE49-F238E27FC236}">
                    <a16:creationId xmlns:a16="http://schemas.microsoft.com/office/drawing/2014/main" id="{D34FBD69-91B1-C25E-25D1-4EEB4591A328}"/>
                  </a:ext>
                </a:extLst>
              </p:cNvPr>
              <p:cNvSpPr/>
              <p:nvPr/>
            </p:nvSpPr>
            <p:spPr>
              <a:xfrm rot="-5400000" flipH="1">
                <a:off x="1783500" y="1291275"/>
                <a:ext cx="1188600" cy="1188600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417;p35">
                <a:extLst>
                  <a:ext uri="{FF2B5EF4-FFF2-40B4-BE49-F238E27FC236}">
                    <a16:creationId xmlns:a16="http://schemas.microsoft.com/office/drawing/2014/main" id="{4E200FFA-F128-40E9-083E-E98C58DF4EEB}"/>
                  </a:ext>
                </a:extLst>
              </p:cNvPr>
              <p:cNvSpPr/>
              <p:nvPr/>
            </p:nvSpPr>
            <p:spPr>
              <a:xfrm rot="16200000" flipH="1">
                <a:off x="1791232" y="2990086"/>
                <a:ext cx="1188600" cy="1188600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1026" name="Picture 2" descr="Tentang Kami | RB BPS">
              <a:extLst>
                <a:ext uri="{FF2B5EF4-FFF2-40B4-BE49-F238E27FC236}">
                  <a16:creationId xmlns:a16="http://schemas.microsoft.com/office/drawing/2014/main" id="{1B868CEF-89AA-4050-201D-48531BAB3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1134" y="1424703"/>
              <a:ext cx="1231493" cy="1152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EMBANGUNAN ZONA INTEGRITAS: ANTARA TUJUAN DAN JIWA">
              <a:extLst>
                <a:ext uri="{FF2B5EF4-FFF2-40B4-BE49-F238E27FC236}">
                  <a16:creationId xmlns:a16="http://schemas.microsoft.com/office/drawing/2014/main" id="{10CFDEB9-56C6-75E7-48D3-32A877752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7122" y="1468034"/>
              <a:ext cx="1467056" cy="1124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C72B8EA-FC5F-EF21-4E7E-2C1830B1C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6006" y="1482956"/>
              <a:ext cx="911856" cy="647123"/>
            </a:xfrm>
            <a:prstGeom prst="rect">
              <a:avLst/>
            </a:prstGeom>
          </p:spPr>
        </p:pic>
        <p:sp>
          <p:nvSpPr>
            <p:cNvPr id="36" name="Google Shape;419;p35">
              <a:extLst>
                <a:ext uri="{FF2B5EF4-FFF2-40B4-BE49-F238E27FC236}">
                  <a16:creationId xmlns:a16="http://schemas.microsoft.com/office/drawing/2014/main" id="{7385CD1D-49EE-3878-9DD9-A9D4849762E7}"/>
                </a:ext>
              </a:extLst>
            </p:cNvPr>
            <p:cNvSpPr txBox="1"/>
            <p:nvPr/>
          </p:nvSpPr>
          <p:spPr>
            <a:xfrm>
              <a:off x="6195334" y="2109153"/>
              <a:ext cx="1190330" cy="39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Inspektorat Utama</a:t>
              </a:r>
              <a:endParaRPr b="1" dirty="0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42" name="Picture 4" descr="Google Sheets: Online Spreadsheet Editor | Google Workspace">
              <a:extLst>
                <a:ext uri="{FF2B5EF4-FFF2-40B4-BE49-F238E27FC236}">
                  <a16:creationId xmlns:a16="http://schemas.microsoft.com/office/drawing/2014/main" id="{61471D2B-11D0-BDA7-1741-56BFE35D3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3289" y="3594182"/>
              <a:ext cx="992224" cy="72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Google Drive on the App Store">
              <a:extLst>
                <a:ext uri="{FF2B5EF4-FFF2-40B4-BE49-F238E27FC236}">
                  <a16:creationId xmlns:a16="http://schemas.microsoft.com/office/drawing/2014/main" id="{B4BC9692-D984-1F0B-81A3-5715AE4001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8147" y="3594182"/>
              <a:ext cx="900416" cy="72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4A7B6B-E1D1-6209-294B-D7A4D48D4C65}"/>
                </a:ext>
              </a:extLst>
            </p:cNvPr>
            <p:cNvSpPr txBox="1"/>
            <p:nvPr/>
          </p:nvSpPr>
          <p:spPr>
            <a:xfrm>
              <a:off x="5731252" y="3302463"/>
              <a:ext cx="17080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i="1" dirty="0">
                  <a:solidFill>
                    <a:schemeClr val="tx1"/>
                  </a:solidFill>
                  <a:latin typeface="+mj-lt"/>
                  <a:ea typeface="Roboto Light" panose="02000000000000000000" pitchFamily="2" charset="0"/>
                  <a:cs typeface="Roboto Light" panose="02000000000000000000" pitchFamily="2" charset="0"/>
                  <a:sym typeface="Roboto Light"/>
                </a:rPr>
                <a:t>Tools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 panose="02000000000000000000" pitchFamily="2" charset="0"/>
                  <a:cs typeface="Roboto Light" panose="02000000000000000000" pitchFamily="2" charset="0"/>
                  <a:sym typeface="Roboto Light"/>
                </a:rPr>
                <a:t>: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52C763C-519A-0E5A-6152-DFFCB2C0F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08566" y="3409950"/>
              <a:ext cx="1103807" cy="10800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7BA31D-B288-6B43-0CF9-5B7C02A4FC49}"/>
                </a:ext>
              </a:extLst>
            </p:cNvPr>
            <p:cNvSpPr txBox="1"/>
            <p:nvPr/>
          </p:nvSpPr>
          <p:spPr>
            <a:xfrm>
              <a:off x="1766068" y="3208508"/>
              <a:ext cx="123149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Perlu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 </a:t>
              </a: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dibangun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E-Zona </a:t>
              </a: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Integritas</a:t>
              </a:r>
              <a:endParaRPr lang="en-ID" b="1" dirty="0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648A64F-665F-C619-0443-A6DDF52913E1}"/>
                </a:ext>
              </a:extLst>
            </p:cNvPr>
            <p:cNvSpPr txBox="1"/>
            <p:nvPr/>
          </p:nvSpPr>
          <p:spPr>
            <a:xfrm>
              <a:off x="3852093" y="3148575"/>
              <a:ext cx="1160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Pedoman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: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D7E494-7875-5837-84D3-DF5707D4D892}"/>
                </a:ext>
              </a:extLst>
            </p:cNvPr>
            <p:cNvSpPr txBox="1"/>
            <p:nvPr/>
          </p:nvSpPr>
          <p:spPr>
            <a:xfrm>
              <a:off x="3438939" y="2870094"/>
              <a:ext cx="489005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 err="1">
                  <a:solidFill>
                    <a:srgbClr val="FF0000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Permasalahan</a:t>
              </a:r>
              <a:endParaRPr lang="en-ID" b="1" dirty="0">
                <a:solidFill>
                  <a:srgbClr val="FF000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72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64" t="42340" r="-1"/>
          <a:stretch/>
        </p:blipFill>
        <p:spPr>
          <a:xfrm>
            <a:off x="200745" y="916140"/>
            <a:ext cx="4442527" cy="207576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EB58CBE-8C89-066F-5207-57EBCA315CA5}"/>
              </a:ext>
            </a:extLst>
          </p:cNvPr>
          <p:cNvCxnSpPr>
            <a:cxnSpLocks/>
          </p:cNvCxnSpPr>
          <p:nvPr/>
        </p:nvCxnSpPr>
        <p:spPr>
          <a:xfrm>
            <a:off x="4721742" y="1014115"/>
            <a:ext cx="0" cy="2077043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C0A4E0-4F46-68D8-BEF3-FBD467EA37B5}"/>
              </a:ext>
            </a:extLst>
          </p:cNvPr>
          <p:cNvSpPr/>
          <p:nvPr/>
        </p:nvSpPr>
        <p:spPr>
          <a:xfrm>
            <a:off x="5178902" y="1014115"/>
            <a:ext cx="38356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Pedoman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diterbitkan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diterapkan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menyeluruh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evaluasi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zona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integritas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di BPS</a:t>
            </a:r>
          </a:p>
          <a:p>
            <a:pPr algn="just"/>
            <a:endParaRPr lang="sv-SE" sz="1200" b="1" i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i="1" dirty="0">
                <a:solidFill>
                  <a:schemeClr val="bg1"/>
                </a:solidFill>
              </a:rPr>
              <a:t>Self-Assessment </a:t>
            </a:r>
            <a:r>
              <a:rPr lang="sv-SE" sz="1200" dirty="0">
                <a:solidFill>
                  <a:schemeClr val="bg1"/>
                </a:solidFill>
              </a:rPr>
              <a:t>: </a:t>
            </a:r>
            <a:r>
              <a:rPr lang="en-ID" sz="1200" dirty="0" err="1">
                <a:solidFill>
                  <a:schemeClr val="bg1"/>
                </a:solidFill>
              </a:rPr>
              <a:t>belum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menampilkan</a:t>
            </a:r>
            <a:r>
              <a:rPr lang="en-ID" sz="1200" dirty="0">
                <a:solidFill>
                  <a:schemeClr val="bg1"/>
                </a:solidFill>
              </a:rPr>
              <a:t> detail </a:t>
            </a:r>
            <a:r>
              <a:rPr lang="en-ID" sz="1200" dirty="0" err="1">
                <a:solidFill>
                  <a:schemeClr val="bg1"/>
                </a:solidFill>
              </a:rPr>
              <a:t>informasi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setiap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pertanyaan</a:t>
            </a:r>
            <a:r>
              <a:rPr lang="en-ID" sz="1200" dirty="0">
                <a:solidFill>
                  <a:schemeClr val="bg1"/>
                </a:solidFill>
              </a:rPr>
              <a:t> pada LKE, </a:t>
            </a:r>
            <a:r>
              <a:rPr lang="en-ID" sz="1200" dirty="0" err="1">
                <a:solidFill>
                  <a:schemeClr val="bg1"/>
                </a:solidFill>
              </a:rPr>
              <a:t>sehingga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dapat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menyebabkan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i="1" dirty="0">
                <a:solidFill>
                  <a:schemeClr val="bg1"/>
                </a:solidFill>
              </a:rPr>
              <a:t>human error</a:t>
            </a:r>
            <a:r>
              <a:rPr lang="en-ID" sz="1200" dirty="0">
                <a:solidFill>
                  <a:schemeClr val="bg1"/>
                </a:solidFill>
              </a:rPr>
              <a:t> pada </a:t>
            </a:r>
            <a:r>
              <a:rPr lang="en-ID" sz="1200" dirty="0" err="1">
                <a:solidFill>
                  <a:schemeClr val="bg1"/>
                </a:solidFill>
              </a:rPr>
              <a:t>saat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pengisian</a:t>
            </a:r>
            <a:r>
              <a:rPr lang="en-ID" sz="1200" dirty="0">
                <a:solidFill>
                  <a:schemeClr val="bg1"/>
                </a:solidFill>
              </a:rPr>
              <a:t> LKE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endParaRPr lang="en-ID" sz="1200" dirty="0">
              <a:solidFill>
                <a:schemeClr val="bg1"/>
              </a:solidFill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en-ID" sz="1200" i="1" dirty="0">
                <a:solidFill>
                  <a:schemeClr val="bg1"/>
                </a:solidFill>
              </a:rPr>
              <a:t>Desk-Evaluation: </a:t>
            </a:r>
            <a:r>
              <a:rPr lang="en-ID" sz="1200" dirty="0" err="1">
                <a:solidFill>
                  <a:schemeClr val="bg1"/>
                </a:solidFill>
              </a:rPr>
              <a:t>Penilaian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evaluasi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tidak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dilakukan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secara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bertahap</a:t>
            </a:r>
            <a:r>
              <a:rPr lang="en-ID" sz="1200" dirty="0">
                <a:solidFill>
                  <a:schemeClr val="bg1"/>
                </a:solidFill>
              </a:rPr>
              <a:t> dan </a:t>
            </a:r>
            <a:r>
              <a:rPr lang="en-ID" sz="1200" dirty="0" err="1">
                <a:solidFill>
                  <a:schemeClr val="bg1"/>
                </a:solidFill>
              </a:rPr>
              <a:t>berjenjang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mulai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dari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anggota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ketua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pengendali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teknis</a:t>
            </a:r>
            <a:endParaRPr lang="en-ID" sz="1200" i="1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endParaRPr lang="sv-SE" sz="1200" i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02E3D1-190C-57C4-7270-0DB0BD9F123D}"/>
              </a:ext>
            </a:extLst>
          </p:cNvPr>
          <p:cNvSpPr/>
          <p:nvPr/>
        </p:nvSpPr>
        <p:spPr>
          <a:xfrm>
            <a:off x="4938432" y="106141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5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" t="42340" r="74515"/>
          <a:stretch/>
        </p:blipFill>
        <p:spPr>
          <a:xfrm>
            <a:off x="3831579" y="1533868"/>
            <a:ext cx="1480841" cy="20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10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siness Math for Financial Analysis by Slidesgo">
  <a:themeElements>
    <a:clrScheme name="Simple Light">
      <a:dk1>
        <a:srgbClr val="1F1E20"/>
      </a:dk1>
      <a:lt1>
        <a:srgbClr val="FFFFFF"/>
      </a:lt1>
      <a:dk2>
        <a:srgbClr val="9C5BFF"/>
      </a:dk2>
      <a:lt2>
        <a:srgbClr val="FFAB40"/>
      </a:lt2>
      <a:accent1>
        <a:srgbClr val="C435CC"/>
      </a:accent1>
      <a:accent2>
        <a:srgbClr val="97749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2367</TotalTime>
  <Words>4069</Words>
  <Application>Microsoft Office PowerPoint</Application>
  <PresentationFormat>On-screen Show (16:9)</PresentationFormat>
  <Paragraphs>818</Paragraphs>
  <Slides>70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5" baseType="lpstr">
      <vt:lpstr>Roboto Light</vt:lpstr>
      <vt:lpstr>Bebas Neue</vt:lpstr>
      <vt:lpstr>Krona One</vt:lpstr>
      <vt:lpstr>Montserrat</vt:lpstr>
      <vt:lpstr>Symbol</vt:lpstr>
      <vt:lpstr>Open Sans</vt:lpstr>
      <vt:lpstr>Arial</vt:lpstr>
      <vt:lpstr>Times New Roman</vt:lpstr>
      <vt:lpstr>Google Sans</vt:lpstr>
      <vt:lpstr>Lato</vt:lpstr>
      <vt:lpstr>Roboto</vt:lpstr>
      <vt:lpstr>Cambria Math</vt:lpstr>
      <vt:lpstr>Calibri</vt:lpstr>
      <vt:lpstr>Arial</vt:lpstr>
      <vt:lpstr>Business Math for Financial Analysis by Slidesgo</vt:lpstr>
      <vt:lpstr>Rancang Bangun Sistem Evaluasi Zona Integritas Inspektorat Utama BPS RI</vt:lpstr>
      <vt:lpstr>PowerPoint Presentation</vt:lpstr>
      <vt:lpstr>Latar Belakang</vt:lpstr>
      <vt:lpstr>Latar Belakang</vt:lpstr>
      <vt:lpstr>Latar Belakang</vt:lpstr>
      <vt:lpstr>Latar Belakang</vt:lpstr>
      <vt:lpstr>Latar Belakang</vt:lpstr>
      <vt:lpstr>Latar Belakang</vt:lpstr>
      <vt:lpstr>Latar Belakang</vt:lpstr>
      <vt:lpstr>Tujuan Penelitian</vt:lpstr>
      <vt:lpstr>Tujuan Penelitian </vt:lpstr>
      <vt:lpstr>Metode Penelitian</vt:lpstr>
      <vt:lpstr>PowerPoint Presentation</vt:lpstr>
      <vt:lpstr>Metode Pengumpulan Data (1)</vt:lpstr>
      <vt:lpstr>Metode Pengumpulan Data (2)</vt:lpstr>
      <vt:lpstr>Metode Pengembangan Sistem (1)   </vt:lpstr>
      <vt:lpstr>Metode Pengembangan Sistem (2)  </vt:lpstr>
      <vt:lpstr>Hasil dan Pembahasan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Kesimpulan dan Saran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Lampiran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Pertanyaan</vt:lpstr>
      <vt:lpstr>Pertanyaan</vt:lpstr>
      <vt:lpstr>Pertanyaan</vt:lpstr>
      <vt:lpstr>Penelitian Terkait</vt:lpstr>
      <vt:lpstr>Penelitian Terkait</vt:lpstr>
      <vt:lpstr>PowerPoint Presentation</vt:lpstr>
      <vt:lpstr>PowerPoint Presentation</vt:lpstr>
      <vt:lpstr>PowerPoint Presentation</vt:lpstr>
      <vt:lpstr>Latar Belakang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Math for Financial Analysis</dc:title>
  <dc:creator>RYZEN</dc:creator>
  <cp:lastModifiedBy>M Arya Septa Kovitra</cp:lastModifiedBy>
  <cp:revision>157</cp:revision>
  <dcterms:modified xsi:type="dcterms:W3CDTF">2023-07-08T09:20:19Z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2022-11-04T13:38:47Z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2dd148ed-81b7-4701-95b3-2152253c406b</vt:lpwstr>
  </property>
  <property fmtid="{D5CDD505-2E9C-101B-9397-08002B2CF9AE}" pid="7" name="MSIP_Label_defa4170-0d19-0005-0004-bc88714345d2_ActionId">
    <vt:lpwstr>2140087d-e794-4def-80fe-825a2a5f5de2</vt:lpwstr>
  </property>
  <property fmtid="{D5CDD505-2E9C-101B-9397-08002B2CF9AE}" pid="8" name="MSIP_Label_defa4170-0d19-0005-0004-bc88714345d2_ContentBits">
    <vt:lpwstr>0</vt:lpwstr>
  </property>
</Properties>
</file>